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1086"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F51D8-5BA4-E145-BE31-755795D771E5}" type="datetimeFigureOut">
              <a:rPr lang="en-US" smtClean="0"/>
              <a:t>9/7/2014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1975BF-7BFA-FC4B-BE48-93291A97FFB0}" type="slidenum">
              <a:rPr lang="en-US" smtClean="0"/>
              <a:t>‹#›</a:t>
            </a:fld>
            <a:endParaRPr lang="en-US"/>
          </a:p>
        </p:txBody>
      </p:sp>
    </p:spTree>
    <p:extLst>
      <p:ext uri="{BB962C8B-B14F-4D97-AF65-F5344CB8AC3E}">
        <p14:creationId xmlns:p14="http://schemas.microsoft.com/office/powerpoint/2010/main" val="33055798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51690623-A8DF-264E-A761-0AF0808DED9F}" type="slidenum">
              <a:rPr lang="en-US" b="0" u="none"/>
              <a:pPr eaLnBrk="1" hangingPunct="1"/>
              <a:t>1</a:t>
            </a:fld>
            <a:endParaRPr lang="en-US" b="0" u="none"/>
          </a:p>
        </p:txBody>
      </p:sp>
    </p:spTree>
    <p:extLst>
      <p:ext uri="{BB962C8B-B14F-4D97-AF65-F5344CB8AC3E}">
        <p14:creationId xmlns:p14="http://schemas.microsoft.com/office/powerpoint/2010/main" val="711865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197C3151-B469-3B4D-AC01-F5008A8743A1}" type="slidenum">
              <a:rPr lang="en-US" b="0" u="none"/>
              <a:pPr eaLnBrk="1" hangingPunct="1"/>
              <a:t>10</a:t>
            </a:fld>
            <a:endParaRPr lang="en-US" b="0" u="none"/>
          </a:p>
        </p:txBody>
      </p:sp>
    </p:spTree>
    <p:extLst>
      <p:ext uri="{BB962C8B-B14F-4D97-AF65-F5344CB8AC3E}">
        <p14:creationId xmlns:p14="http://schemas.microsoft.com/office/powerpoint/2010/main" val="1011072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6D66571C-0734-8C4B-A0B9-8CED640E3687}" type="slidenum">
              <a:rPr lang="en-US" b="0" u="none"/>
              <a:pPr eaLnBrk="1" hangingPunct="1"/>
              <a:t>11</a:t>
            </a:fld>
            <a:endParaRPr lang="en-US" b="0" u="none"/>
          </a:p>
        </p:txBody>
      </p:sp>
    </p:spTree>
    <p:extLst>
      <p:ext uri="{BB962C8B-B14F-4D97-AF65-F5344CB8AC3E}">
        <p14:creationId xmlns:p14="http://schemas.microsoft.com/office/powerpoint/2010/main" val="1635410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DE8DD342-1969-A940-A069-69EB3F9B69A9}" type="slidenum">
              <a:rPr lang="en-US" b="0" u="none"/>
              <a:pPr eaLnBrk="1" hangingPunct="1"/>
              <a:t>12</a:t>
            </a:fld>
            <a:endParaRPr lang="en-US" b="0" u="none"/>
          </a:p>
        </p:txBody>
      </p:sp>
    </p:spTree>
    <p:extLst>
      <p:ext uri="{BB962C8B-B14F-4D97-AF65-F5344CB8AC3E}">
        <p14:creationId xmlns:p14="http://schemas.microsoft.com/office/powerpoint/2010/main" val="1690532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CC35CE1E-0555-FA46-B869-FF2B7927C259}" type="slidenum">
              <a:rPr lang="en-US" b="0" u="none"/>
              <a:pPr eaLnBrk="1" hangingPunct="1"/>
              <a:t>13</a:t>
            </a:fld>
            <a:endParaRPr lang="en-US" b="0" u="none"/>
          </a:p>
        </p:txBody>
      </p:sp>
    </p:spTree>
    <p:extLst>
      <p:ext uri="{BB962C8B-B14F-4D97-AF65-F5344CB8AC3E}">
        <p14:creationId xmlns:p14="http://schemas.microsoft.com/office/powerpoint/2010/main" val="3482025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FAA225E5-A28B-DF40-9599-95F5D2FF7983}" type="slidenum">
              <a:rPr lang="en-US" b="0" u="none"/>
              <a:pPr eaLnBrk="1" hangingPunct="1"/>
              <a:t>14</a:t>
            </a:fld>
            <a:endParaRPr lang="en-US" b="0" u="none"/>
          </a:p>
        </p:txBody>
      </p:sp>
    </p:spTree>
    <p:extLst>
      <p:ext uri="{BB962C8B-B14F-4D97-AF65-F5344CB8AC3E}">
        <p14:creationId xmlns:p14="http://schemas.microsoft.com/office/powerpoint/2010/main" val="682723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D0883522-88C9-E349-AD5B-6274330070DF}" type="slidenum">
              <a:rPr lang="en-US" b="0" u="none"/>
              <a:pPr eaLnBrk="1" hangingPunct="1"/>
              <a:t>15</a:t>
            </a:fld>
            <a:endParaRPr lang="en-US" b="0" u="none"/>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New Roman" charset="0"/>
              </a:rPr>
              <a:t>Human and semihuman forms of some of the chief Egyptian deities: 1) Horus, son of Osiris, a sky god closely connected with the king. 2) Set or Seth, enemy of Horus and Osiris, god of storms and disorder. 3) Thoth, a moon deity and god of writing, counting and wisdom. 4) Khnum, a ram god who shapes men and their </a:t>
            </a:r>
            <a:r>
              <a:rPr lang="en-US" b="1" i="1">
                <a:latin typeface="Times New Roman" charset="0"/>
              </a:rPr>
              <a:t>kas</a:t>
            </a:r>
            <a:r>
              <a:rPr lang="en-US" b="1">
                <a:latin typeface="Times New Roman" charset="0"/>
              </a:rPr>
              <a:t> on his potter's wheel. 5) Hathor, goddess of love birth and death. 6) Sobek, the crocodile god, Lord of the Faiyum. 7) Ra, the sun god in his many forms. 8) Amon, a creator god often linked with Ra. 9) Ptah, another creator god and the patron of craftsmen. 1O) Anubis, god of mummification. 11) Osiris, god of agriculture and ruler of the dead. 12) Isis, wife of Osiris, mother of Horus and Mistress of Magic. </a:t>
            </a:r>
          </a:p>
          <a:p>
            <a:pPr eaLnBrk="1" hangingPunct="1"/>
            <a:endParaRPr lang="en-US">
              <a:latin typeface="Times New Roman" charset="0"/>
            </a:endParaRPr>
          </a:p>
        </p:txBody>
      </p:sp>
    </p:spTree>
    <p:extLst>
      <p:ext uri="{BB962C8B-B14F-4D97-AF65-F5344CB8AC3E}">
        <p14:creationId xmlns:p14="http://schemas.microsoft.com/office/powerpoint/2010/main" val="2930495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BE48B038-1314-7844-B000-F52C368AD12E}" type="slidenum">
              <a:rPr lang="en-US" b="0" u="none"/>
              <a:pPr eaLnBrk="1" hangingPunct="1"/>
              <a:t>16</a:t>
            </a:fld>
            <a:endParaRPr lang="en-US" b="0" u="none"/>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Times New Roman" charset="0"/>
              </a:rPr>
              <a:t>Beginning with the upper left-hand corner, the deceased appears before a panel of 14 judges to make an accounting for his deeds during life. The ankh, the key of life, appears in the hands of some of the judges. </a:t>
            </a:r>
          </a:p>
          <a:p>
            <a:pPr eaLnBrk="1" hangingPunct="1"/>
            <a:r>
              <a:rPr lang="en-US" b="1">
                <a:latin typeface="Times New Roman" charset="0"/>
              </a:rPr>
              <a:t>Next, below, the jackal god Anubis who represents the underworld and mummification leads the deceased before the scale. In his hand, Anubis holds the ankh. </a:t>
            </a:r>
          </a:p>
          <a:p>
            <a:pPr eaLnBrk="1" hangingPunct="1"/>
            <a:r>
              <a:rPr lang="en-US" b="1">
                <a:latin typeface="Times New Roman" charset="0"/>
              </a:rPr>
              <a:t>Anubis then weighs the heart of the deceased (left tray) against the feather of Ma'at, goddess of truth and justice (right tray). In some drawings, the full goddess Ma'at, not just her feather, is shown seated on the tray. Note that Ma'at's head, crowned by the feather, also appears atop the fulcrum of the scale. If the heart of the deceased outweighs the feather, then the deceased has a heart which has been made heavy with evil deeds. In that event, Ammit the god with the crocodile head and hippopotamus legs will devour the heart, condemning the deceased to oblivion for eternity. But if the feather outweighs the heart, and then the deceased has led a righteous life and may be presented before Osiris to join the afterlife. Thoth, the ibis-headed god of wisdom stands at the ready to record the outcome. </a:t>
            </a:r>
          </a:p>
          <a:p>
            <a:pPr eaLnBrk="1" hangingPunct="1"/>
            <a:r>
              <a:rPr lang="en-US" b="1">
                <a:latin typeface="Times New Roman" charset="0"/>
              </a:rPr>
              <a:t>Horus, the god with the falcon head, then leads the deceased to Osiris. Note the ankh in Horus' hand. Horus represents the personification of the Pharaoh during life, and his father Osiris represents the personification of the Pharaoh after death. </a:t>
            </a:r>
          </a:p>
          <a:p>
            <a:pPr eaLnBrk="1" hangingPunct="1"/>
            <a:r>
              <a:rPr lang="en-US" b="1">
                <a:latin typeface="Times New Roman" charset="0"/>
              </a:rPr>
              <a:t>Osiris, lord of the underworld, sits on his throne, represented as a mummy. On his head is the white crown of Lower Egypt (the north). He holds the symbols of Egyptian kingship in his hands: the shepherd's crook to symbolize his role as shepherd of mankind, and the flail, to represent his ability to separate the wheat from the chaff. Behind him stand his wife Isis and her sister Nephthys. Isis is the one in red, and Nephthys is the one in green. Together, Osiris, Isis, and Nephthys welcome the deceased to the underworld. </a:t>
            </a:r>
          </a:p>
          <a:p>
            <a:pPr eaLnBrk="1" hangingPunct="1"/>
            <a:r>
              <a:rPr lang="en-US" b="1">
                <a:latin typeface="Times New Roman" charset="0"/>
              </a:rPr>
              <a:t>The tomb-owner would continue after death the occupations of this life and so everything required was packed in the tomb along with the body. Writing materials were often supplied along with clothing, wigs, and hairdressing supplies and assorted tools, depending on the occupation of the deceased. </a:t>
            </a:r>
          </a:p>
          <a:p>
            <a:pPr eaLnBrk="1" hangingPunct="1"/>
            <a:r>
              <a:rPr lang="en-US" b="1">
                <a:latin typeface="Times New Roman" charset="0"/>
              </a:rPr>
              <a:t>Often model tools rather than full size ones would be placed in the tomb; models were cheaper and took up less space and in the after-life would be magically transformed into the real thing. </a:t>
            </a:r>
          </a:p>
          <a:p>
            <a:pPr eaLnBrk="1" hangingPunct="1"/>
            <a:r>
              <a:rPr lang="en-US" b="1">
                <a:latin typeface="Times New Roman" charset="0"/>
              </a:rPr>
              <a:t>Things might include a headrest, glass vessels which may have contained perfume and a slate palette for grinding make-up. </a:t>
            </a:r>
          </a:p>
          <a:p>
            <a:pPr eaLnBrk="1" hangingPunct="1"/>
            <a:r>
              <a:rPr lang="en-US" b="1">
                <a:latin typeface="Times New Roman" charset="0"/>
              </a:rPr>
              <a:t>Food was provided for the deceased and should the expected regular offerings of the descendants cease, food depicted on the walls of the tomb would be magically transformed to supply the needs of the dead. </a:t>
            </a:r>
          </a:p>
          <a:p>
            <a:pPr eaLnBrk="1" hangingPunct="1"/>
            <a:r>
              <a:rPr lang="en-US" b="1">
                <a:latin typeface="Times New Roman" charset="0"/>
              </a:rPr>
              <a:t>Images on tombs might include a triangular shaped piece of bread (part of the food offerings from a tomb). Other images might represent food items that the tomb owner would have eaten in his lifetime and hoped to eat in the after-life. </a:t>
            </a:r>
          </a:p>
          <a:p>
            <a:pPr eaLnBrk="1" hangingPunct="1"/>
            <a:endParaRPr lang="en-US">
              <a:latin typeface="Times New Roman" charset="0"/>
            </a:endParaRPr>
          </a:p>
        </p:txBody>
      </p:sp>
    </p:spTree>
    <p:extLst>
      <p:ext uri="{BB962C8B-B14F-4D97-AF65-F5344CB8AC3E}">
        <p14:creationId xmlns:p14="http://schemas.microsoft.com/office/powerpoint/2010/main" val="2134216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EE47567C-0850-7242-945D-4F7BF980D4BB}" type="slidenum">
              <a:rPr lang="en-US" b="0" u="none"/>
              <a:pPr eaLnBrk="1" hangingPunct="1"/>
              <a:t>17</a:t>
            </a:fld>
            <a:endParaRPr lang="en-US" b="0" u="none"/>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962598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73428B27-21D3-1A4E-9D8A-6134A79606D3}" type="slidenum">
              <a:rPr lang="en-US" b="0" u="none"/>
              <a:pPr eaLnBrk="1" hangingPunct="1"/>
              <a:t>18</a:t>
            </a:fld>
            <a:endParaRPr lang="en-US" b="0" u="none"/>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955787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8C0C0CB8-EB5C-CC45-AA30-04D8B6AFBC50}" type="slidenum">
              <a:rPr lang="en-US" b="0" u="none"/>
              <a:pPr eaLnBrk="1" hangingPunct="1"/>
              <a:t>23</a:t>
            </a:fld>
            <a:endParaRPr lang="en-US" b="0" u="none"/>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b="1">
                <a:latin typeface="Times New Roman" charset="0"/>
              </a:rPr>
              <a:t>The famous golden mask of Tutankhamun </a:t>
            </a:r>
          </a:p>
          <a:p>
            <a:pPr algn="ctr" eaLnBrk="1" hangingPunct="1"/>
            <a:r>
              <a:rPr lang="en-US" b="1">
                <a:latin typeface="Times New Roman" charset="0"/>
              </a:rPr>
              <a:t>and the less well known solid gold mask of Psusennes. </a:t>
            </a:r>
          </a:p>
          <a:p>
            <a:pPr algn="ctr" eaLnBrk="1" hangingPunct="1"/>
            <a:r>
              <a:rPr lang="en-US" b="1">
                <a:latin typeface="Times New Roman" charset="0"/>
              </a:rPr>
              <a:t>Tjuyu and Yuya - Parents of Queen Tiy - Mother of Akhnaton.</a:t>
            </a:r>
          </a:p>
          <a:p>
            <a:pPr algn="ctr" eaLnBrk="1" hangingPunct="1"/>
            <a:endParaRPr lang="en-US" b="1">
              <a:latin typeface="Times New Roman" charset="0"/>
            </a:endParaRPr>
          </a:p>
          <a:p>
            <a:pPr eaLnBrk="1" hangingPunct="1"/>
            <a:endParaRPr lang="en-US">
              <a:latin typeface="Times New Roman" charset="0"/>
            </a:endParaRPr>
          </a:p>
        </p:txBody>
      </p:sp>
    </p:spTree>
    <p:extLst>
      <p:ext uri="{BB962C8B-B14F-4D97-AF65-F5344CB8AC3E}">
        <p14:creationId xmlns:p14="http://schemas.microsoft.com/office/powerpoint/2010/main" val="82982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82CB289B-C3DE-FB4E-AC9D-4B8A16DE8F04}" type="slidenum">
              <a:rPr lang="en-US" b="0" u="none"/>
              <a:pPr eaLnBrk="1" hangingPunct="1"/>
              <a:t>2</a:t>
            </a:fld>
            <a:endParaRPr lang="en-US" b="0" u="none"/>
          </a:p>
        </p:txBody>
      </p:sp>
    </p:spTree>
    <p:extLst>
      <p:ext uri="{BB962C8B-B14F-4D97-AF65-F5344CB8AC3E}">
        <p14:creationId xmlns:p14="http://schemas.microsoft.com/office/powerpoint/2010/main" val="1762834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211D21F3-AB9D-4743-B4F1-7A28F0426858}" type="slidenum">
              <a:rPr lang="en-US" b="0" u="none"/>
              <a:pPr eaLnBrk="1" hangingPunct="1"/>
              <a:t>26</a:t>
            </a:fld>
            <a:endParaRPr lang="en-US" b="0" u="none"/>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solidFill>
                  <a:srgbClr val="000000"/>
                </a:solidFill>
                <a:latin typeface="Verdana" charset="0"/>
              </a:rPr>
              <a:t>Among rich people, marriages were arranged. The king married foreign princesses for political reasons. Other marriages were based on love and respect. Husband and wife were often painted with arms around each other. Families were large, with five or six children. </a:t>
            </a:r>
            <a:br>
              <a:rPr lang="en-US">
                <a:solidFill>
                  <a:srgbClr val="000000"/>
                </a:solidFill>
                <a:latin typeface="Verdana" charset="0"/>
              </a:rPr>
            </a:br>
            <a:r>
              <a:rPr lang="en-US">
                <a:solidFill>
                  <a:srgbClr val="000000"/>
                </a:solidFill>
                <a:latin typeface="Verdana" charset="0"/>
              </a:rPr>
              <a:t/>
            </a:r>
            <a:br>
              <a:rPr lang="en-US">
                <a:solidFill>
                  <a:srgbClr val="000000"/>
                </a:solidFill>
                <a:latin typeface="Verdana" charset="0"/>
              </a:rPr>
            </a:br>
            <a:r>
              <a:rPr lang="en-US">
                <a:solidFill>
                  <a:srgbClr val="000000"/>
                </a:solidFill>
                <a:latin typeface="Verdana" charset="0"/>
              </a:rPr>
              <a:t>(A) SERVANTS </a:t>
            </a:r>
            <a:br>
              <a:rPr lang="en-US">
                <a:solidFill>
                  <a:srgbClr val="000000"/>
                </a:solidFill>
                <a:latin typeface="Verdana" charset="0"/>
              </a:rPr>
            </a:br>
            <a:r>
              <a:rPr lang="en-US">
                <a:solidFill>
                  <a:srgbClr val="000000"/>
                </a:solidFill>
                <a:latin typeface="Verdana" charset="0"/>
              </a:rPr>
              <a:t>A rich Egyptian family had servants to work for them. </a:t>
            </a:r>
            <a:br>
              <a:rPr lang="en-US">
                <a:solidFill>
                  <a:srgbClr val="000000"/>
                </a:solidFill>
                <a:latin typeface="Verdana" charset="0"/>
              </a:rPr>
            </a:br>
            <a:r>
              <a:rPr lang="en-US">
                <a:solidFill>
                  <a:srgbClr val="000000"/>
                </a:solidFill>
                <a:latin typeface="Verdana" charset="0"/>
              </a:rPr>
              <a:t/>
            </a:r>
            <a:br>
              <a:rPr lang="en-US">
                <a:solidFill>
                  <a:srgbClr val="000000"/>
                </a:solidFill>
                <a:latin typeface="Verdana" charset="0"/>
              </a:rPr>
            </a:br>
            <a:r>
              <a:rPr lang="en-US">
                <a:solidFill>
                  <a:srgbClr val="000000"/>
                </a:solidFill>
                <a:latin typeface="Verdana" charset="0"/>
              </a:rPr>
              <a:t>(B) PETS </a:t>
            </a:r>
            <a:br>
              <a:rPr lang="en-US">
                <a:solidFill>
                  <a:srgbClr val="000000"/>
                </a:solidFill>
                <a:latin typeface="Verdana" charset="0"/>
              </a:rPr>
            </a:br>
            <a:r>
              <a:rPr lang="en-US">
                <a:solidFill>
                  <a:srgbClr val="000000"/>
                </a:solidFill>
                <a:latin typeface="Verdana" charset="0"/>
              </a:rPr>
              <a:t>The Egyptians were fond of animals. They kept birds and monkeys, as well as cats and dogs. </a:t>
            </a:r>
            <a:br>
              <a:rPr lang="en-US">
                <a:solidFill>
                  <a:srgbClr val="000000"/>
                </a:solidFill>
                <a:latin typeface="Verdana" charset="0"/>
              </a:rPr>
            </a:br>
            <a:r>
              <a:rPr lang="en-US">
                <a:solidFill>
                  <a:srgbClr val="000000"/>
                </a:solidFill>
                <a:latin typeface="Verdana" charset="0"/>
              </a:rPr>
              <a:t/>
            </a:r>
            <a:br>
              <a:rPr lang="en-US">
                <a:solidFill>
                  <a:srgbClr val="000000"/>
                </a:solidFill>
                <a:latin typeface="Verdana" charset="0"/>
              </a:rPr>
            </a:br>
            <a:r>
              <a:rPr lang="en-US">
                <a:solidFill>
                  <a:srgbClr val="000000"/>
                </a:solidFill>
                <a:latin typeface="Verdana" charset="0"/>
              </a:rPr>
              <a:t>(C) A HOUSEHOLD GOD </a:t>
            </a:r>
            <a:br>
              <a:rPr lang="en-US">
                <a:solidFill>
                  <a:srgbClr val="000000"/>
                </a:solidFill>
                <a:latin typeface="Verdana" charset="0"/>
              </a:rPr>
            </a:br>
            <a:r>
              <a:rPr lang="en-US">
                <a:solidFill>
                  <a:srgbClr val="000000"/>
                </a:solidFill>
                <a:latin typeface="Verdana" charset="0"/>
              </a:rPr>
              <a:t>Gods lived in ordinary houses as well as temples. Bes was a favourite god during the New Kingdom. </a:t>
            </a:r>
            <a:br>
              <a:rPr lang="en-US">
                <a:solidFill>
                  <a:srgbClr val="000000"/>
                </a:solidFill>
                <a:latin typeface="Verdana" charset="0"/>
              </a:rPr>
            </a:br>
            <a:r>
              <a:rPr lang="en-US">
                <a:solidFill>
                  <a:srgbClr val="000000"/>
                </a:solidFill>
                <a:latin typeface="Verdana" charset="0"/>
              </a:rPr>
              <a:t/>
            </a:r>
            <a:br>
              <a:rPr lang="en-US">
                <a:solidFill>
                  <a:srgbClr val="000000"/>
                </a:solidFill>
                <a:latin typeface="Verdana" charset="0"/>
              </a:rPr>
            </a:br>
            <a:r>
              <a:rPr lang="en-US">
                <a:solidFill>
                  <a:srgbClr val="000000"/>
                </a:solidFill>
                <a:latin typeface="Verdana" charset="0"/>
              </a:rPr>
              <a:t>(D) BEAUTY TREATMENT </a:t>
            </a:r>
            <a:br>
              <a:rPr lang="en-US">
                <a:solidFill>
                  <a:srgbClr val="000000"/>
                </a:solidFill>
                <a:latin typeface="Verdana" charset="0"/>
              </a:rPr>
            </a:br>
            <a:r>
              <a:rPr lang="en-US">
                <a:solidFill>
                  <a:srgbClr val="000000"/>
                </a:solidFill>
                <a:latin typeface="Verdana" charset="0"/>
              </a:rPr>
              <a:t>Here a woman is making herself beautiful. After a thorough wash, she puts on her jewellery and does her hair. Then she makes up her face. Most important are the eyes. She gives them a dark outline with kohl. </a:t>
            </a:r>
            <a:br>
              <a:rPr lang="en-US">
                <a:solidFill>
                  <a:srgbClr val="000000"/>
                </a:solidFill>
                <a:latin typeface="Verdana" charset="0"/>
              </a:rPr>
            </a:br>
            <a:r>
              <a:rPr lang="en-US">
                <a:solidFill>
                  <a:srgbClr val="000000"/>
                </a:solidFill>
                <a:latin typeface="Verdana" charset="0"/>
              </a:rPr>
              <a:t/>
            </a:r>
            <a:br>
              <a:rPr lang="en-US">
                <a:solidFill>
                  <a:srgbClr val="000000"/>
                </a:solidFill>
                <a:latin typeface="Verdana" charset="0"/>
              </a:rPr>
            </a:br>
            <a:r>
              <a:rPr lang="en-US">
                <a:solidFill>
                  <a:srgbClr val="000000"/>
                </a:solidFill>
                <a:latin typeface="Verdana" charset="0"/>
              </a:rPr>
              <a:t>(E) CHILDREN </a:t>
            </a:r>
            <a:br>
              <a:rPr lang="en-US">
                <a:solidFill>
                  <a:srgbClr val="000000"/>
                </a:solidFill>
                <a:latin typeface="Verdana" charset="0"/>
              </a:rPr>
            </a:br>
            <a:r>
              <a:rPr lang="en-US">
                <a:solidFill>
                  <a:srgbClr val="000000"/>
                </a:solidFill>
                <a:latin typeface="Verdana" charset="0"/>
              </a:rPr>
              <a:t>The Egyptians enjoyed family life and liked children. Parents expected their children to respect them and obey them.</a:t>
            </a:r>
          </a:p>
          <a:p>
            <a:pPr eaLnBrk="1" hangingPunct="1"/>
            <a:endParaRPr lang="en-US">
              <a:latin typeface="Times New Roman" charset="0"/>
            </a:endParaRPr>
          </a:p>
        </p:txBody>
      </p:sp>
    </p:spTree>
    <p:extLst>
      <p:ext uri="{BB962C8B-B14F-4D97-AF65-F5344CB8AC3E}">
        <p14:creationId xmlns:p14="http://schemas.microsoft.com/office/powerpoint/2010/main" val="504336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2A487B88-FC8B-0448-A27D-717011C73E81}" type="slidenum">
              <a:rPr lang="en-US" b="0" u="none"/>
              <a:pPr eaLnBrk="1" hangingPunct="1"/>
              <a:t>27</a:t>
            </a:fld>
            <a:endParaRPr lang="en-US" b="0" u="none"/>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Verdana" charset="0"/>
              </a:rPr>
              <a:t>T</a:t>
            </a:r>
            <a:r>
              <a:rPr lang="en-US">
                <a:solidFill>
                  <a:srgbClr val="000000"/>
                </a:solidFill>
                <a:latin typeface="Verdana" charset="0"/>
              </a:rPr>
              <a:t>he Egyptians invented a form of writing called hieroglyphics. Hieroglyphs are little pictures. Some stand for an object. For example, a picture of a cow means 'cow.' But they also stand for sounds. In English, you could use the sign of a cow to write the first half of the word 'cow-ard.' The same sign would stand for different words that sound alike, such as 'see' and 'sea.' People wrote with a reed pen, or fine brush, and ink. </a:t>
            </a:r>
            <a:br>
              <a:rPr lang="en-US">
                <a:solidFill>
                  <a:srgbClr val="000000"/>
                </a:solidFill>
                <a:latin typeface="Verdana" charset="0"/>
              </a:rPr>
            </a:br>
            <a:r>
              <a:rPr lang="en-US">
                <a:solidFill>
                  <a:srgbClr val="000000"/>
                </a:solidFill>
                <a:latin typeface="Verdana" charset="0"/>
              </a:rPr>
              <a:t/>
            </a:r>
            <a:br>
              <a:rPr lang="en-US">
                <a:solidFill>
                  <a:srgbClr val="000000"/>
                </a:solidFill>
                <a:latin typeface="Verdana" charset="0"/>
              </a:rPr>
            </a:br>
            <a:r>
              <a:rPr lang="en-US">
                <a:solidFill>
                  <a:srgbClr val="000000"/>
                </a:solidFill>
                <a:latin typeface="Verdana" charset="0"/>
              </a:rPr>
              <a:t>(A) GROUP SIGNS </a:t>
            </a:r>
            <a:br>
              <a:rPr lang="en-US">
                <a:solidFill>
                  <a:srgbClr val="000000"/>
                </a:solidFill>
                <a:latin typeface="Verdana" charset="0"/>
              </a:rPr>
            </a:br>
            <a:r>
              <a:rPr lang="en-US">
                <a:solidFill>
                  <a:srgbClr val="000000"/>
                </a:solidFill>
                <a:latin typeface="Verdana" charset="0"/>
              </a:rPr>
              <a:t/>
            </a:r>
            <a:br>
              <a:rPr lang="en-US">
                <a:solidFill>
                  <a:srgbClr val="000000"/>
                </a:solidFill>
                <a:latin typeface="Verdana" charset="0"/>
              </a:rPr>
            </a:br>
            <a:r>
              <a:rPr lang="en-US">
                <a:solidFill>
                  <a:srgbClr val="000000"/>
                </a:solidFill>
                <a:latin typeface="Verdana" charset="0"/>
              </a:rPr>
              <a:t>(B) LETTER SIGNS </a:t>
            </a:r>
            <a:br>
              <a:rPr lang="en-US">
                <a:solidFill>
                  <a:srgbClr val="000000"/>
                </a:solidFill>
                <a:latin typeface="Verdana" charset="0"/>
              </a:rPr>
            </a:br>
            <a:r>
              <a:rPr lang="en-US">
                <a:solidFill>
                  <a:srgbClr val="000000"/>
                </a:solidFill>
                <a:latin typeface="Verdana" charset="0"/>
              </a:rPr>
              <a:t/>
            </a:r>
            <a:br>
              <a:rPr lang="en-US">
                <a:solidFill>
                  <a:srgbClr val="000000"/>
                </a:solidFill>
                <a:latin typeface="Verdana" charset="0"/>
              </a:rPr>
            </a:br>
            <a:r>
              <a:rPr lang="en-US">
                <a:solidFill>
                  <a:srgbClr val="000000"/>
                </a:solidFill>
                <a:latin typeface="Verdana" charset="0"/>
              </a:rPr>
              <a:t>(C) SENSE SIGNS</a:t>
            </a:r>
          </a:p>
          <a:p>
            <a:pPr eaLnBrk="1" hangingPunct="1"/>
            <a:endParaRPr lang="en-US">
              <a:latin typeface="Times New Roman" charset="0"/>
            </a:endParaRPr>
          </a:p>
        </p:txBody>
      </p:sp>
    </p:spTree>
    <p:extLst>
      <p:ext uri="{BB962C8B-B14F-4D97-AF65-F5344CB8AC3E}">
        <p14:creationId xmlns:p14="http://schemas.microsoft.com/office/powerpoint/2010/main" val="233770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F5C399A6-BF80-E746-9DE2-AF32C3DA38F5}" type="slidenum">
              <a:rPr lang="en-US" b="0" u="none"/>
              <a:pPr eaLnBrk="1" hangingPunct="1"/>
              <a:t>3</a:t>
            </a:fld>
            <a:endParaRPr lang="en-US" b="0" u="none"/>
          </a:p>
        </p:txBody>
      </p:sp>
    </p:spTree>
    <p:extLst>
      <p:ext uri="{BB962C8B-B14F-4D97-AF65-F5344CB8AC3E}">
        <p14:creationId xmlns:p14="http://schemas.microsoft.com/office/powerpoint/2010/main" val="39433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78578F4D-BBE2-884D-B1E4-65CC5E747E93}" type="slidenum">
              <a:rPr lang="en-US" b="0" u="none"/>
              <a:pPr eaLnBrk="1" hangingPunct="1"/>
              <a:t>4</a:t>
            </a:fld>
            <a:endParaRPr lang="en-US" b="0" u="none"/>
          </a:p>
        </p:txBody>
      </p:sp>
    </p:spTree>
    <p:extLst>
      <p:ext uri="{BB962C8B-B14F-4D97-AF65-F5344CB8AC3E}">
        <p14:creationId xmlns:p14="http://schemas.microsoft.com/office/powerpoint/2010/main" val="2086244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4CED6E24-F91D-974C-9FB3-FCDE7E518066}" type="slidenum">
              <a:rPr lang="en-US" b="0" u="none"/>
              <a:pPr eaLnBrk="1" hangingPunct="1"/>
              <a:t>5</a:t>
            </a:fld>
            <a:endParaRPr lang="en-US" b="0" u="none"/>
          </a:p>
        </p:txBody>
      </p:sp>
    </p:spTree>
    <p:extLst>
      <p:ext uri="{BB962C8B-B14F-4D97-AF65-F5344CB8AC3E}">
        <p14:creationId xmlns:p14="http://schemas.microsoft.com/office/powerpoint/2010/main" val="2902927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B7E5F450-D7A8-ED45-B7E4-999BFEB447E1}" type="slidenum">
              <a:rPr lang="en-US" b="0" u="none"/>
              <a:pPr eaLnBrk="1" hangingPunct="1"/>
              <a:t>6</a:t>
            </a:fld>
            <a:endParaRPr lang="en-US" b="0" u="none"/>
          </a:p>
        </p:txBody>
      </p:sp>
    </p:spTree>
    <p:extLst>
      <p:ext uri="{BB962C8B-B14F-4D97-AF65-F5344CB8AC3E}">
        <p14:creationId xmlns:p14="http://schemas.microsoft.com/office/powerpoint/2010/main" val="2802792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64061FF0-8E6F-7046-B7F2-1A66B46B73C6}" type="slidenum">
              <a:rPr lang="en-US" b="0" u="none"/>
              <a:pPr eaLnBrk="1" hangingPunct="1"/>
              <a:t>7</a:t>
            </a:fld>
            <a:endParaRPr lang="en-US" b="0" u="none"/>
          </a:p>
        </p:txBody>
      </p:sp>
    </p:spTree>
    <p:extLst>
      <p:ext uri="{BB962C8B-B14F-4D97-AF65-F5344CB8AC3E}">
        <p14:creationId xmlns:p14="http://schemas.microsoft.com/office/powerpoint/2010/main" val="396554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2018A140-5999-F94E-9CAD-32633F0514D8}" type="slidenum">
              <a:rPr lang="en-US" b="0" u="none"/>
              <a:pPr eaLnBrk="1" hangingPunct="1"/>
              <a:t>8</a:t>
            </a:fld>
            <a:endParaRPr lang="en-US" b="0" u="none"/>
          </a:p>
        </p:txBody>
      </p:sp>
    </p:spTree>
    <p:extLst>
      <p:ext uri="{BB962C8B-B14F-4D97-AF65-F5344CB8AC3E}">
        <p14:creationId xmlns:p14="http://schemas.microsoft.com/office/powerpoint/2010/main" val="303931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80B7C9DA-3088-8846-9DA5-883279E4C591}" type="slidenum">
              <a:rPr lang="en-US" b="0" u="none"/>
              <a:pPr eaLnBrk="1" hangingPunct="1"/>
              <a:t>9</a:t>
            </a:fld>
            <a:endParaRPr lang="en-US" b="0" u="none"/>
          </a:p>
        </p:txBody>
      </p:sp>
    </p:spTree>
    <p:extLst>
      <p:ext uri="{BB962C8B-B14F-4D97-AF65-F5344CB8AC3E}">
        <p14:creationId xmlns:p14="http://schemas.microsoft.com/office/powerpoint/2010/main" val="1298275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1629EE-1409-9A4C-A464-AA5FA1E1A317}"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192330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629EE-1409-9A4C-A464-AA5FA1E1A317}"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119073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629EE-1409-9A4C-A464-AA5FA1E1A317}"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406055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629EE-1409-9A4C-A464-AA5FA1E1A317}"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1045437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1629EE-1409-9A4C-A464-AA5FA1E1A317}"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293449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1629EE-1409-9A4C-A464-AA5FA1E1A317}"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399911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1629EE-1409-9A4C-A464-AA5FA1E1A317}" type="datetimeFigureOut">
              <a:rPr lang="en-US" smtClean="0"/>
              <a:t>9/7/2014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188320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629EE-1409-9A4C-A464-AA5FA1E1A317}" type="datetimeFigureOut">
              <a:rPr lang="en-US" smtClean="0"/>
              <a:t>9/7/2014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104965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629EE-1409-9A4C-A464-AA5FA1E1A317}" type="datetimeFigureOut">
              <a:rPr lang="en-US" smtClean="0"/>
              <a:t>9/7/2014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54053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629EE-1409-9A4C-A464-AA5FA1E1A317}"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397873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629EE-1409-9A4C-A464-AA5FA1E1A317}"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370366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629EE-1409-9A4C-A464-AA5FA1E1A317}" type="datetimeFigureOut">
              <a:rPr lang="en-US" smtClean="0"/>
              <a:t>9/7/2014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11B0D-74B9-4344-A77F-BB65031D5677}" type="slidenum">
              <a:rPr lang="en-US" smtClean="0"/>
              <a:t>‹#›</a:t>
            </a:fld>
            <a:endParaRPr lang="en-US"/>
          </a:p>
        </p:txBody>
      </p:sp>
    </p:spTree>
    <p:extLst>
      <p:ext uri="{BB962C8B-B14F-4D97-AF65-F5344CB8AC3E}">
        <p14:creationId xmlns:p14="http://schemas.microsoft.com/office/powerpoint/2010/main" val="3862863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bin"/><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www.barrygray.pwp.blueyonder.co.uk/Mindex.htm" TargetMode="External"/><Relationship Id="rId5" Type="http://schemas.openxmlformats.org/officeDocument/2006/relationships/image" Target="../media/image53.png"/><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discoveringegypt.com/poster.htm" TargetMode="External"/><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hyperlink" Target="http://www.civilization.ca/civil/egypt/images/religo1b.jpg"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www.civilization.ca/civil/egypt/images/reli01b.jpg"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affiliates.allposters.com/link/redirect.asp?aid=721525&amp;c=c&amp;search=1483&amp;catupdate=1483"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7.jpeg"/><Relationship Id="rId4" Type="http://schemas.openxmlformats.org/officeDocument/2006/relationships/hyperlink" Target="http://www.civilization.ca/civil/egypt/images/arch11b.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9144000"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r>
              <a:rPr lang="en-US" b="0" u="none"/>
              <a:t> </a:t>
            </a:r>
            <a:r>
              <a:rPr lang="en-US" sz="1600" b="0" i="1" u="none">
                <a:solidFill>
                  <a:srgbClr val="800080"/>
                </a:solidFill>
              </a:rPr>
              <a:t>(See your Packet, p. 15b)</a:t>
            </a:r>
            <a:endParaRPr lang="en-US" b="0" u="none"/>
          </a:p>
          <a:p>
            <a:pPr algn="ctr" eaLnBrk="1" hangingPunct="1"/>
            <a:r>
              <a:rPr lang="en-US" sz="2400" b="0" u="none">
                <a:solidFill>
                  <a:srgbClr val="0066FF"/>
                </a:solidFill>
              </a:rPr>
              <a:t>Egypt on the Nile</a:t>
            </a:r>
          </a:p>
        </p:txBody>
      </p:sp>
      <p:sp>
        <p:nvSpPr>
          <p:cNvPr id="47107" name="Text Box 3"/>
          <p:cNvSpPr txBox="1">
            <a:spLocks noChangeArrowheads="1"/>
          </p:cNvSpPr>
          <p:nvPr/>
        </p:nvSpPr>
        <p:spPr bwMode="auto">
          <a:xfrm>
            <a:off x="152400" y="609600"/>
            <a:ext cx="4511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  GEOGRAPHY</a:t>
            </a:r>
          </a:p>
        </p:txBody>
      </p:sp>
      <p:pic>
        <p:nvPicPr>
          <p:cNvPr id="35844" name="Picture 4" descr="http://www.ancientegypt.co.uk/geography/explore/image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550" y="762000"/>
            <a:ext cx="283845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5" name="Text Box 5"/>
          <p:cNvSpPr txBox="1">
            <a:spLocks noChangeArrowheads="1"/>
          </p:cNvSpPr>
          <p:nvPr/>
        </p:nvSpPr>
        <p:spPr bwMode="auto">
          <a:xfrm>
            <a:off x="6248400" y="762000"/>
            <a:ext cx="990600"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spcBef>
                <a:spcPct val="50000"/>
              </a:spcBef>
            </a:pPr>
            <a:r>
              <a:rPr lang="en-US" sz="1400" b="0" u="none"/>
              <a:t>Nile River</a:t>
            </a:r>
          </a:p>
        </p:txBody>
      </p:sp>
      <p:sp>
        <p:nvSpPr>
          <p:cNvPr id="35846" name="Line 7"/>
          <p:cNvSpPr>
            <a:spLocks noChangeShapeType="1"/>
          </p:cNvSpPr>
          <p:nvPr/>
        </p:nvSpPr>
        <p:spPr bwMode="auto">
          <a:xfrm>
            <a:off x="6705600" y="1066800"/>
            <a:ext cx="1371600" cy="990600"/>
          </a:xfrm>
          <a:prstGeom prst="line">
            <a:avLst/>
          </a:prstGeom>
          <a:noFill/>
          <a:ln w="28575">
            <a:solidFill>
              <a:schemeClr val="bg1"/>
            </a:solidFill>
            <a:round/>
            <a:headEnd/>
            <a:tailEnd type="stealth" w="med" len="med"/>
          </a:ln>
          <a:extLst>
            <a:ext uri="{909E8E84-426E-40dd-AFC4-6F175D3DCCD1}">
              <a14:hiddenFill xmlns:a14="http://schemas.microsoft.com/office/drawing/2010/main" xmlns="">
                <a:noFill/>
              </a14:hiddenFill>
            </a:ext>
          </a:extLst>
        </p:spPr>
        <p:txBody>
          <a:bodyPr/>
          <a:lstStyle/>
          <a:p>
            <a:endParaRPr lang="en-US"/>
          </a:p>
        </p:txBody>
      </p:sp>
      <p:pic>
        <p:nvPicPr>
          <p:cNvPr id="47112" name="Picture 8" descr="http://www.civilization.ca/civil/egypt/images/geog01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9775"/>
            <a:ext cx="6286500" cy="357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13" name="Text Box 9"/>
          <p:cNvSpPr txBox="1">
            <a:spLocks noChangeArrowheads="1"/>
          </p:cNvSpPr>
          <p:nvPr/>
        </p:nvSpPr>
        <p:spPr bwMode="auto">
          <a:xfrm>
            <a:off x="228600" y="914400"/>
            <a:ext cx="56546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The Nile</a:t>
            </a:r>
          </a:p>
        </p:txBody>
      </p:sp>
      <p:sp>
        <p:nvSpPr>
          <p:cNvPr id="47114" name="Text Box 10"/>
          <p:cNvSpPr txBox="1">
            <a:spLocks noChangeArrowheads="1"/>
          </p:cNvSpPr>
          <p:nvPr/>
        </p:nvSpPr>
        <p:spPr bwMode="auto">
          <a:xfrm>
            <a:off x="457200" y="1219200"/>
            <a:ext cx="5791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Egypt</a:t>
            </a:r>
            <a:r>
              <a:rPr lang="ja-JP" altLang="en-US" b="0" u="none"/>
              <a:t>’</a:t>
            </a:r>
            <a:r>
              <a:rPr lang="en-US" b="0" u="none"/>
              <a:t>s settlements arose along narrow strip of land made</a:t>
            </a:r>
          </a:p>
          <a:p>
            <a:pPr eaLnBrk="1" hangingPunct="1"/>
            <a:r>
              <a:rPr lang="en-US" b="0" u="none"/>
              <a:t>      fertile by the river</a:t>
            </a:r>
          </a:p>
        </p:txBody>
      </p:sp>
      <p:pic>
        <p:nvPicPr>
          <p:cNvPr id="47115" name="Picture 11" descr="http://www.crystalinks.com/egyptma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762000"/>
            <a:ext cx="2895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16" name="Text Box 12"/>
          <p:cNvSpPr txBox="1">
            <a:spLocks noChangeArrowheads="1"/>
          </p:cNvSpPr>
          <p:nvPr/>
        </p:nvSpPr>
        <p:spPr bwMode="auto">
          <a:xfrm>
            <a:off x="457200" y="1752600"/>
            <a:ext cx="58832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2.  Yearly flooding, </a:t>
            </a:r>
            <a:r>
              <a:rPr lang="en-US" b="0"/>
              <a:t>but predictable</a:t>
            </a:r>
            <a:endParaRPr lang="en-US" b="0" u="none"/>
          </a:p>
          <a:p>
            <a:pPr eaLnBrk="1" hangingPunct="1"/>
            <a:r>
              <a:rPr lang="en-US" b="0" u="none"/>
              <a:t>    Regular cycle: flood, plant, harvest, flood, plant, harvest...</a:t>
            </a:r>
          </a:p>
        </p:txBody>
      </p:sp>
      <p:sp>
        <p:nvSpPr>
          <p:cNvPr id="47117" name="Text Box 13"/>
          <p:cNvSpPr txBox="1">
            <a:spLocks noChangeArrowheads="1"/>
          </p:cNvSpPr>
          <p:nvPr/>
        </p:nvSpPr>
        <p:spPr bwMode="auto">
          <a:xfrm>
            <a:off x="457200" y="2286000"/>
            <a:ext cx="5883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3.  Intricate network of irrigation ditches</a:t>
            </a:r>
          </a:p>
        </p:txBody>
      </p:sp>
      <p:pic>
        <p:nvPicPr>
          <p:cNvPr id="47118" name="Picture 14" descr="D:\home\twloessin\School\Units_Chpt Materials\CH 2 Egypt\Irrigating_tomb painting at Theb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98800"/>
            <a:ext cx="6248400" cy="375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19" name="Text Box 15"/>
          <p:cNvSpPr txBox="1">
            <a:spLocks noChangeArrowheads="1"/>
          </p:cNvSpPr>
          <p:nvPr/>
        </p:nvSpPr>
        <p:spPr bwMode="auto">
          <a:xfrm>
            <a:off x="0" y="6553200"/>
            <a:ext cx="6248400"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400" b="0" i="1" u="none">
                <a:solidFill>
                  <a:srgbClr val="663300"/>
                </a:solidFill>
              </a:rPr>
              <a:t>Irrigating scene painted on tomb at Thebes</a:t>
            </a:r>
          </a:p>
        </p:txBody>
      </p:sp>
      <p:sp>
        <p:nvSpPr>
          <p:cNvPr id="47120" name="Text Box 16"/>
          <p:cNvSpPr txBox="1">
            <a:spLocks noChangeArrowheads="1"/>
          </p:cNvSpPr>
          <p:nvPr/>
        </p:nvSpPr>
        <p:spPr bwMode="auto">
          <a:xfrm>
            <a:off x="457200" y="2590800"/>
            <a:ext cx="57308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4.  </a:t>
            </a:r>
            <a:r>
              <a:rPr lang="en-US" b="0"/>
              <a:t>Worshiped as a god</a:t>
            </a:r>
            <a:r>
              <a:rPr lang="en-US" b="0" u="none"/>
              <a:t> – giver of life and benevolent</a:t>
            </a:r>
          </a:p>
        </p:txBody>
      </p:sp>
      <p:sp>
        <p:nvSpPr>
          <p:cNvPr id="47121" name="Text Box 17"/>
          <p:cNvSpPr txBox="1">
            <a:spLocks noChangeArrowheads="1"/>
          </p:cNvSpPr>
          <p:nvPr/>
        </p:nvSpPr>
        <p:spPr bwMode="auto">
          <a:xfrm>
            <a:off x="0" y="2971800"/>
            <a:ext cx="6248400" cy="417830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spcBef>
                <a:spcPct val="50000"/>
              </a:spcBef>
            </a:pPr>
            <a:endParaRPr lang="en-US" sz="2800" u="none">
              <a:solidFill>
                <a:srgbClr val="000066"/>
              </a:solidFill>
              <a:latin typeface="Monotype Corsiva" charset="0"/>
            </a:endParaRPr>
          </a:p>
          <a:p>
            <a:pPr algn="ctr" eaLnBrk="1" hangingPunct="1">
              <a:spcBef>
                <a:spcPct val="50000"/>
              </a:spcBef>
            </a:pPr>
            <a:r>
              <a:rPr lang="en-US" sz="2800" u="none">
                <a:solidFill>
                  <a:srgbClr val="000066"/>
                </a:solidFill>
                <a:latin typeface="Monotype Corsiva" charset="0"/>
              </a:rPr>
              <a:t>Compare and Contrast…</a:t>
            </a:r>
            <a:endParaRPr lang="en-US" b="0" u="none">
              <a:solidFill>
                <a:srgbClr val="000066"/>
              </a:solidFill>
            </a:endParaRPr>
          </a:p>
          <a:p>
            <a:pPr eaLnBrk="1" hangingPunct="1">
              <a:spcBef>
                <a:spcPct val="50000"/>
              </a:spcBef>
            </a:pPr>
            <a:r>
              <a:rPr lang="en-US" b="0" u="none">
                <a:solidFill>
                  <a:srgbClr val="000066"/>
                </a:solidFill>
              </a:rPr>
              <a:t>Earlier we discussed the Sumerians and the effect their particular environment may have had on the way they viewed their gods.  </a:t>
            </a:r>
          </a:p>
          <a:p>
            <a:pPr eaLnBrk="1" hangingPunct="1">
              <a:spcBef>
                <a:spcPct val="50000"/>
              </a:spcBef>
            </a:pPr>
            <a:r>
              <a:rPr lang="en-US" b="0" u="none">
                <a:solidFill>
                  <a:srgbClr val="000066"/>
                </a:solidFill>
              </a:rPr>
              <a:t>Compare the Sumerian view to the Egyptian view and explain why the Egyptian view may have been so different.</a:t>
            </a:r>
            <a:endParaRPr lang="en-US" sz="2400" b="0" u="none"/>
          </a:p>
          <a:p>
            <a:pPr eaLnBrk="1" hangingPunct="1">
              <a:spcBef>
                <a:spcPct val="50000"/>
              </a:spcBef>
            </a:pPr>
            <a:endParaRPr lang="en-US" sz="2400" b="0" u="none"/>
          </a:p>
          <a:p>
            <a:pPr eaLnBrk="1" hangingPunct="1">
              <a:spcBef>
                <a:spcPct val="50000"/>
              </a:spcBef>
            </a:pPr>
            <a:endParaRPr lang="en-US" sz="2400" b="0" u="none"/>
          </a:p>
          <a:p>
            <a:pPr eaLnBrk="1" hangingPunct="1">
              <a:spcBef>
                <a:spcPct val="50000"/>
              </a:spcBef>
            </a:pPr>
            <a:endParaRPr lang="en-US" sz="2400" b="0" u="none"/>
          </a:p>
        </p:txBody>
      </p:sp>
      <p:pic>
        <p:nvPicPr>
          <p:cNvPr id="47122" name="Picture 18" descr="D:\home\twloessin\My Pictures\question mark.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2667000"/>
            <a:ext cx="617538"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8" name="Oval 18"/>
          <p:cNvSpPr>
            <a:spLocks noChangeArrowheads="1"/>
          </p:cNvSpPr>
          <p:nvPr/>
        </p:nvSpPr>
        <p:spPr bwMode="auto">
          <a:xfrm>
            <a:off x="5181600" y="5384800"/>
            <a:ext cx="1981200" cy="1268413"/>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US" u="none"/>
              <a:t>WATCH VIDEO CLIP</a:t>
            </a:r>
          </a:p>
        </p:txBody>
      </p:sp>
    </p:spTree>
    <p:extLst>
      <p:ext uri="{BB962C8B-B14F-4D97-AF65-F5344CB8AC3E}">
        <p14:creationId xmlns:p14="http://schemas.microsoft.com/office/powerpoint/2010/main" val="2587746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0-#ppt_w/2"/>
                                          </p:val>
                                        </p:tav>
                                        <p:tav tm="100000">
                                          <p:val>
                                            <p:strVal val="#ppt_x"/>
                                          </p:val>
                                        </p:tav>
                                      </p:tavLst>
                                    </p:anim>
                                    <p:anim calcmode="lin" valueType="num">
                                      <p:cBhvr additive="base">
                                        <p:cTn id="8" dur="500" fill="hold"/>
                                        <p:tgtEl>
                                          <p:spTgt spid="471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7112"/>
                                        </p:tgtEl>
                                        <p:attrNameLst>
                                          <p:attrName>style.visibility</p:attrName>
                                        </p:attrNameLst>
                                      </p:cBhvr>
                                      <p:to>
                                        <p:strVal val="visible"/>
                                      </p:to>
                                    </p:set>
                                    <p:anim calcmode="lin" valueType="num">
                                      <p:cBhvr additive="base">
                                        <p:cTn id="13" dur="500" fill="hold"/>
                                        <p:tgtEl>
                                          <p:spTgt spid="47112"/>
                                        </p:tgtEl>
                                        <p:attrNameLst>
                                          <p:attrName>ppt_x</p:attrName>
                                        </p:attrNameLst>
                                      </p:cBhvr>
                                      <p:tavLst>
                                        <p:tav tm="0">
                                          <p:val>
                                            <p:strVal val="0-#ppt_w/2"/>
                                          </p:val>
                                        </p:tav>
                                        <p:tav tm="100000">
                                          <p:val>
                                            <p:strVal val="#ppt_x"/>
                                          </p:val>
                                        </p:tav>
                                      </p:tavLst>
                                    </p:anim>
                                    <p:anim calcmode="lin" valueType="num">
                                      <p:cBhvr additive="base">
                                        <p:cTn id="14" dur="500" fill="hold"/>
                                        <p:tgtEl>
                                          <p:spTgt spid="471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13"/>
                                        </p:tgtEl>
                                        <p:attrNameLst>
                                          <p:attrName>style.visibility</p:attrName>
                                        </p:attrNameLst>
                                      </p:cBhvr>
                                      <p:to>
                                        <p:strVal val="visible"/>
                                      </p:to>
                                    </p:set>
                                    <p:anim calcmode="lin" valueType="num">
                                      <p:cBhvr additive="base">
                                        <p:cTn id="19" dur="500" fill="hold"/>
                                        <p:tgtEl>
                                          <p:spTgt spid="47113"/>
                                        </p:tgtEl>
                                        <p:attrNameLst>
                                          <p:attrName>ppt_x</p:attrName>
                                        </p:attrNameLst>
                                      </p:cBhvr>
                                      <p:tavLst>
                                        <p:tav tm="0">
                                          <p:val>
                                            <p:strVal val="0-#ppt_w/2"/>
                                          </p:val>
                                        </p:tav>
                                        <p:tav tm="100000">
                                          <p:val>
                                            <p:strVal val="#ppt_x"/>
                                          </p:val>
                                        </p:tav>
                                      </p:tavLst>
                                    </p:anim>
                                    <p:anim calcmode="lin" valueType="num">
                                      <p:cBhvr additive="base">
                                        <p:cTn id="20" dur="500" fill="hold"/>
                                        <p:tgtEl>
                                          <p:spTgt spid="4711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47114"/>
                                        </p:tgtEl>
                                        <p:attrNameLst>
                                          <p:attrName>style.visibility</p:attrName>
                                        </p:attrNameLst>
                                      </p:cBhvr>
                                      <p:to>
                                        <p:strVal val="visible"/>
                                      </p:to>
                                    </p:set>
                                    <p:anim calcmode="lin" valueType="num">
                                      <p:cBhvr additive="base">
                                        <p:cTn id="25" dur="75" fill="hold"/>
                                        <p:tgtEl>
                                          <p:spTgt spid="47114"/>
                                        </p:tgtEl>
                                        <p:attrNameLst>
                                          <p:attrName>ppt_x</p:attrName>
                                        </p:attrNameLst>
                                      </p:cBhvr>
                                      <p:tavLst>
                                        <p:tav tm="0">
                                          <p:val>
                                            <p:strVal val="0-#ppt_w/2"/>
                                          </p:val>
                                        </p:tav>
                                        <p:tav tm="100000">
                                          <p:val>
                                            <p:strVal val="#ppt_x"/>
                                          </p:val>
                                        </p:tav>
                                      </p:tavLst>
                                    </p:anim>
                                    <p:anim calcmode="lin" valueType="num">
                                      <p:cBhvr additive="base">
                                        <p:cTn id="26" dur="75" fill="hold"/>
                                        <p:tgtEl>
                                          <p:spTgt spid="4711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7115"/>
                                        </p:tgtEl>
                                        <p:attrNameLst>
                                          <p:attrName>style.visibility</p:attrName>
                                        </p:attrNameLst>
                                      </p:cBhvr>
                                      <p:to>
                                        <p:strVal val="visible"/>
                                      </p:to>
                                    </p:set>
                                    <p:anim calcmode="lin" valueType="num">
                                      <p:cBhvr additive="base">
                                        <p:cTn id="31" dur="500" fill="hold"/>
                                        <p:tgtEl>
                                          <p:spTgt spid="47115"/>
                                        </p:tgtEl>
                                        <p:attrNameLst>
                                          <p:attrName>ppt_x</p:attrName>
                                        </p:attrNameLst>
                                      </p:cBhvr>
                                      <p:tavLst>
                                        <p:tav tm="0">
                                          <p:val>
                                            <p:strVal val="0-#ppt_w/2"/>
                                          </p:val>
                                        </p:tav>
                                        <p:tav tm="100000">
                                          <p:val>
                                            <p:strVal val="#ppt_x"/>
                                          </p:val>
                                        </p:tav>
                                      </p:tavLst>
                                    </p:anim>
                                    <p:anim calcmode="lin" valueType="num">
                                      <p:cBhvr additive="base">
                                        <p:cTn id="32" dur="500" fill="hold"/>
                                        <p:tgtEl>
                                          <p:spTgt spid="4711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iterate type="wd">
                                    <p:tmPct val="100000"/>
                                  </p:iterate>
                                  <p:childTnLst>
                                    <p:set>
                                      <p:cBhvr>
                                        <p:cTn id="36" dur="1" fill="hold">
                                          <p:stCondLst>
                                            <p:cond delay="0"/>
                                          </p:stCondLst>
                                        </p:cTn>
                                        <p:tgtEl>
                                          <p:spTgt spid="47116"/>
                                        </p:tgtEl>
                                        <p:attrNameLst>
                                          <p:attrName>style.visibility</p:attrName>
                                        </p:attrNameLst>
                                      </p:cBhvr>
                                      <p:to>
                                        <p:strVal val="visible"/>
                                      </p:to>
                                    </p:set>
                                    <p:anim calcmode="lin" valueType="num">
                                      <p:cBhvr additive="base">
                                        <p:cTn id="37" dur="300" fill="hold"/>
                                        <p:tgtEl>
                                          <p:spTgt spid="47116"/>
                                        </p:tgtEl>
                                        <p:attrNameLst>
                                          <p:attrName>ppt_x</p:attrName>
                                        </p:attrNameLst>
                                      </p:cBhvr>
                                      <p:tavLst>
                                        <p:tav tm="0">
                                          <p:val>
                                            <p:strVal val="0-#ppt_w/2"/>
                                          </p:val>
                                        </p:tav>
                                        <p:tav tm="100000">
                                          <p:val>
                                            <p:strVal val="#ppt_x"/>
                                          </p:val>
                                        </p:tav>
                                      </p:tavLst>
                                    </p:anim>
                                    <p:anim calcmode="lin" valueType="num">
                                      <p:cBhvr additive="base">
                                        <p:cTn id="38" dur="300" fill="hold"/>
                                        <p:tgtEl>
                                          <p:spTgt spid="4711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iterate type="wd">
                                    <p:tmPct val="100000"/>
                                  </p:iterate>
                                  <p:childTnLst>
                                    <p:set>
                                      <p:cBhvr>
                                        <p:cTn id="42" dur="1" fill="hold">
                                          <p:stCondLst>
                                            <p:cond delay="0"/>
                                          </p:stCondLst>
                                        </p:cTn>
                                        <p:tgtEl>
                                          <p:spTgt spid="47117"/>
                                        </p:tgtEl>
                                        <p:attrNameLst>
                                          <p:attrName>style.visibility</p:attrName>
                                        </p:attrNameLst>
                                      </p:cBhvr>
                                      <p:to>
                                        <p:strVal val="visible"/>
                                      </p:to>
                                    </p:set>
                                    <p:anim calcmode="lin" valueType="num">
                                      <p:cBhvr additive="base">
                                        <p:cTn id="43" dur="300" fill="hold"/>
                                        <p:tgtEl>
                                          <p:spTgt spid="47117"/>
                                        </p:tgtEl>
                                        <p:attrNameLst>
                                          <p:attrName>ppt_x</p:attrName>
                                        </p:attrNameLst>
                                      </p:cBhvr>
                                      <p:tavLst>
                                        <p:tav tm="0">
                                          <p:val>
                                            <p:strVal val="0-#ppt_w/2"/>
                                          </p:val>
                                        </p:tav>
                                        <p:tav tm="100000">
                                          <p:val>
                                            <p:strVal val="#ppt_x"/>
                                          </p:val>
                                        </p:tav>
                                      </p:tavLst>
                                    </p:anim>
                                    <p:anim calcmode="lin" valueType="num">
                                      <p:cBhvr additive="base">
                                        <p:cTn id="44" dur="300" fill="hold"/>
                                        <p:tgtEl>
                                          <p:spTgt spid="4711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47118"/>
                                        </p:tgtEl>
                                        <p:attrNameLst>
                                          <p:attrName>style.visibility</p:attrName>
                                        </p:attrNameLst>
                                      </p:cBhvr>
                                      <p:to>
                                        <p:strVal val="visible"/>
                                      </p:to>
                                    </p:set>
                                    <p:animEffect transition="in" filter="dissolve">
                                      <p:cBhvr>
                                        <p:cTn id="49" dur="500"/>
                                        <p:tgtEl>
                                          <p:spTgt spid="4711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7119"/>
                                        </p:tgtEl>
                                        <p:attrNameLst>
                                          <p:attrName>style.visibility</p:attrName>
                                        </p:attrNameLst>
                                      </p:cBhvr>
                                      <p:to>
                                        <p:strVal val="visible"/>
                                      </p:to>
                                    </p:set>
                                    <p:anim calcmode="lin" valueType="num">
                                      <p:cBhvr additive="base">
                                        <p:cTn id="54" dur="500" fill="hold"/>
                                        <p:tgtEl>
                                          <p:spTgt spid="47119"/>
                                        </p:tgtEl>
                                        <p:attrNameLst>
                                          <p:attrName>ppt_x</p:attrName>
                                        </p:attrNameLst>
                                      </p:cBhvr>
                                      <p:tavLst>
                                        <p:tav tm="0">
                                          <p:val>
                                            <p:strVal val="0-#ppt_w/2"/>
                                          </p:val>
                                        </p:tav>
                                        <p:tav tm="100000">
                                          <p:val>
                                            <p:strVal val="#ppt_x"/>
                                          </p:val>
                                        </p:tav>
                                      </p:tavLst>
                                    </p:anim>
                                    <p:anim calcmode="lin" valueType="num">
                                      <p:cBhvr additive="base">
                                        <p:cTn id="55" dur="500" fill="hold"/>
                                        <p:tgtEl>
                                          <p:spTgt spid="47119"/>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47120"/>
                                        </p:tgtEl>
                                        <p:attrNameLst>
                                          <p:attrName>style.visibility</p:attrName>
                                        </p:attrNameLst>
                                      </p:cBhvr>
                                      <p:to>
                                        <p:strVal val="visible"/>
                                      </p:to>
                                    </p:set>
                                    <p:anim calcmode="lin" valueType="num">
                                      <p:cBhvr additive="base">
                                        <p:cTn id="60" dur="500" fill="hold"/>
                                        <p:tgtEl>
                                          <p:spTgt spid="47120"/>
                                        </p:tgtEl>
                                        <p:attrNameLst>
                                          <p:attrName>ppt_x</p:attrName>
                                        </p:attrNameLst>
                                      </p:cBhvr>
                                      <p:tavLst>
                                        <p:tav tm="0">
                                          <p:val>
                                            <p:strVal val="0-#ppt_w/2"/>
                                          </p:val>
                                        </p:tav>
                                        <p:tav tm="100000">
                                          <p:val>
                                            <p:strVal val="#ppt_x"/>
                                          </p:val>
                                        </p:tav>
                                      </p:tavLst>
                                    </p:anim>
                                    <p:anim calcmode="lin" valueType="num">
                                      <p:cBhvr additive="base">
                                        <p:cTn id="61" dur="500" fill="hold"/>
                                        <p:tgtEl>
                                          <p:spTgt spid="47120"/>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nodeType="clickEffect">
                                  <p:stCondLst>
                                    <p:cond delay="0"/>
                                  </p:stCondLst>
                                  <p:childTnLst>
                                    <p:set>
                                      <p:cBhvr>
                                        <p:cTn id="65" dur="1" fill="hold">
                                          <p:stCondLst>
                                            <p:cond delay="0"/>
                                          </p:stCondLst>
                                        </p:cTn>
                                        <p:tgtEl>
                                          <p:spTgt spid="47122"/>
                                        </p:tgtEl>
                                        <p:attrNameLst>
                                          <p:attrName>style.visibility</p:attrName>
                                        </p:attrNameLst>
                                      </p:cBhvr>
                                      <p:to>
                                        <p:strVal val="visible"/>
                                      </p:to>
                                    </p:set>
                                    <p:anim calcmode="lin" valueType="num">
                                      <p:cBhvr additive="base">
                                        <p:cTn id="66" dur="500" fill="hold"/>
                                        <p:tgtEl>
                                          <p:spTgt spid="47122"/>
                                        </p:tgtEl>
                                        <p:attrNameLst>
                                          <p:attrName>ppt_x</p:attrName>
                                        </p:attrNameLst>
                                      </p:cBhvr>
                                      <p:tavLst>
                                        <p:tav tm="0">
                                          <p:val>
                                            <p:strVal val="0-#ppt_w/2"/>
                                          </p:val>
                                        </p:tav>
                                        <p:tav tm="100000">
                                          <p:val>
                                            <p:strVal val="#ppt_x"/>
                                          </p:val>
                                        </p:tav>
                                      </p:tavLst>
                                    </p:anim>
                                    <p:anim calcmode="lin" valueType="num">
                                      <p:cBhvr additive="base">
                                        <p:cTn id="67" dur="500" fill="hold"/>
                                        <p:tgtEl>
                                          <p:spTgt spid="471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chimes.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iterate type="lt">
                                    <p:tmPct val="100000"/>
                                  </p:iterate>
                                  <p:childTnLst>
                                    <p:set>
                                      <p:cBhvr>
                                        <p:cTn id="71" dur="1" fill="hold">
                                          <p:stCondLst>
                                            <p:cond delay="0"/>
                                          </p:stCondLst>
                                        </p:cTn>
                                        <p:tgtEl>
                                          <p:spTgt spid="47121"/>
                                        </p:tgtEl>
                                        <p:attrNameLst>
                                          <p:attrName>style.visibility</p:attrName>
                                        </p:attrNameLst>
                                      </p:cBhvr>
                                      <p:to>
                                        <p:strVal val="visible"/>
                                      </p:to>
                                    </p:set>
                                    <p:anim calcmode="lin" valueType="num">
                                      <p:cBhvr additive="base">
                                        <p:cTn id="72" dur="75" fill="hold"/>
                                        <p:tgtEl>
                                          <p:spTgt spid="47121"/>
                                        </p:tgtEl>
                                        <p:attrNameLst>
                                          <p:attrName>ppt_x</p:attrName>
                                        </p:attrNameLst>
                                      </p:cBhvr>
                                      <p:tavLst>
                                        <p:tav tm="0">
                                          <p:val>
                                            <p:strVal val="0-#ppt_w/2"/>
                                          </p:val>
                                        </p:tav>
                                        <p:tav tm="100000">
                                          <p:val>
                                            <p:strVal val="#ppt_x"/>
                                          </p:val>
                                        </p:tav>
                                      </p:tavLst>
                                    </p:anim>
                                    <p:anim calcmode="lin" valueType="num">
                                      <p:cBhvr additive="base">
                                        <p:cTn id="73" dur="75" fill="hold"/>
                                        <p:tgtEl>
                                          <p:spTgt spid="47121"/>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5" presetClass="entr" presetSubtype="0" fill="hold" grpId="0" nodeType="clickEffect">
                                  <p:stCondLst>
                                    <p:cond delay="0"/>
                                  </p:stCondLst>
                                  <p:childTnLst>
                                    <p:set>
                                      <p:cBhvr>
                                        <p:cTn id="77" dur="1" fill="hold">
                                          <p:stCondLst>
                                            <p:cond delay="0"/>
                                          </p:stCondLst>
                                        </p:cTn>
                                        <p:tgtEl>
                                          <p:spTgt spid="35858"/>
                                        </p:tgtEl>
                                        <p:attrNameLst>
                                          <p:attrName>style.visibility</p:attrName>
                                        </p:attrNameLst>
                                      </p:cBhvr>
                                      <p:to>
                                        <p:strVal val="visible"/>
                                      </p:to>
                                    </p:set>
                                    <p:anim calcmode="lin" valueType="num">
                                      <p:cBhvr>
                                        <p:cTn id="78" dur="1000" fill="hold"/>
                                        <p:tgtEl>
                                          <p:spTgt spid="35858"/>
                                        </p:tgtEl>
                                        <p:attrNameLst>
                                          <p:attrName>ppt_w</p:attrName>
                                        </p:attrNameLst>
                                      </p:cBhvr>
                                      <p:tavLst>
                                        <p:tav tm="0">
                                          <p:val>
                                            <p:fltVal val="0"/>
                                          </p:val>
                                        </p:tav>
                                        <p:tav tm="100000">
                                          <p:val>
                                            <p:strVal val="#ppt_w"/>
                                          </p:val>
                                        </p:tav>
                                      </p:tavLst>
                                    </p:anim>
                                    <p:anim calcmode="lin" valueType="num">
                                      <p:cBhvr>
                                        <p:cTn id="79" dur="1000" fill="hold"/>
                                        <p:tgtEl>
                                          <p:spTgt spid="35858"/>
                                        </p:tgtEl>
                                        <p:attrNameLst>
                                          <p:attrName>ppt_h</p:attrName>
                                        </p:attrNameLst>
                                      </p:cBhvr>
                                      <p:tavLst>
                                        <p:tav tm="0">
                                          <p:val>
                                            <p:fltVal val="0"/>
                                          </p:val>
                                        </p:tav>
                                        <p:tav tm="100000">
                                          <p:val>
                                            <p:strVal val="#ppt_h"/>
                                          </p:val>
                                        </p:tav>
                                      </p:tavLst>
                                    </p:anim>
                                    <p:anim calcmode="lin" valueType="num">
                                      <p:cBhvr>
                                        <p:cTn id="80" dur="1000" fill="hold"/>
                                        <p:tgtEl>
                                          <p:spTgt spid="35858"/>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3585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13" grpId="0" autoUpdateAnimBg="0"/>
      <p:bldP spid="47114" grpId="0" autoUpdateAnimBg="0"/>
      <p:bldP spid="47116" grpId="0" autoUpdateAnimBg="0"/>
      <p:bldP spid="47117" grpId="0" autoUpdateAnimBg="0"/>
      <p:bldP spid="47119" grpId="0" animBg="1" autoUpdateAnimBg="0"/>
      <p:bldP spid="47120" grpId="0" autoUpdateAnimBg="0"/>
      <p:bldP spid="47121" grpId="0" animBg="1" autoUpdateAnimBg="0"/>
      <p:bldP spid="3585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home\twloessin\School\Units_Chpt Materials\CH 2 Egypt\pyramid text at saqqa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0"/>
            <a:ext cx="5370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9" name="Text Box 3"/>
          <p:cNvSpPr txBox="1">
            <a:spLocks noChangeArrowheads="1"/>
          </p:cNvSpPr>
          <p:nvPr/>
        </p:nvSpPr>
        <p:spPr bwMode="auto">
          <a:xfrm>
            <a:off x="60325" y="727075"/>
            <a:ext cx="3292475"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rgbClr val="FF9966"/>
                </a:solidFill>
              </a:rPr>
              <a:t>A modern-day Egyptian guide uses his Coleman lantern to illuminate the amazing hieroglyphic text covering the walls deep within the tunnels below the Saqqara pyramid.</a:t>
            </a:r>
          </a:p>
        </p:txBody>
      </p:sp>
      <p:sp>
        <p:nvSpPr>
          <p:cNvPr id="45060" name="Text Box 4"/>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61643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384925" y="660717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pic>
        <p:nvPicPr>
          <p:cNvPr id="46083" name="Picture 3" descr="D:\home\twloessin\School\Units_Chpt Materials\CH 2 Egypt\Pyramid Construction at Giz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115300" cy="505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4" name="Text Box 4"/>
          <p:cNvSpPr txBox="1">
            <a:spLocks noChangeArrowheads="1"/>
          </p:cNvSpPr>
          <p:nvPr/>
        </p:nvSpPr>
        <p:spPr bwMode="auto">
          <a:xfrm>
            <a:off x="152400" y="152400"/>
            <a:ext cx="87788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chemeClr val="bg1"/>
                </a:solidFill>
              </a:rPr>
              <a:t>  What details do you notice and what can you infer about how this artist thinks the pyramids</a:t>
            </a:r>
          </a:p>
          <a:p>
            <a:pPr eaLnBrk="1" hangingPunct="1"/>
            <a:r>
              <a:rPr lang="en-US" b="0" u="none">
                <a:solidFill>
                  <a:schemeClr val="bg1"/>
                </a:solidFill>
              </a:rPr>
              <a:t>   were built?  Does this match the theory supported by the Saqqara pyramid?</a:t>
            </a:r>
          </a:p>
        </p:txBody>
      </p:sp>
      <p:sp>
        <p:nvSpPr>
          <p:cNvPr id="46085" name="Text Box 5"/>
          <p:cNvSpPr txBox="1">
            <a:spLocks noChangeArrowheads="1"/>
          </p:cNvSpPr>
          <p:nvPr/>
        </p:nvSpPr>
        <p:spPr bwMode="auto">
          <a:xfrm>
            <a:off x="0" y="5867400"/>
            <a:ext cx="9144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1600" b="0" u="none">
                <a:solidFill>
                  <a:srgbClr val="FF9966"/>
                </a:solidFill>
              </a:rPr>
              <a:t>An artist</a:t>
            </a:r>
            <a:r>
              <a:rPr lang="ja-JP" altLang="en-US" sz="1600" b="0" u="none">
                <a:solidFill>
                  <a:srgbClr val="FF9966"/>
                </a:solidFill>
              </a:rPr>
              <a:t>’</a:t>
            </a:r>
            <a:r>
              <a:rPr lang="en-US" sz="1600" b="0" u="none">
                <a:solidFill>
                  <a:srgbClr val="FF9966"/>
                </a:solidFill>
              </a:rPr>
              <a:t>s conception of the building of the great Khufu pyramid at Giza, Sphinx in foreground.  </a:t>
            </a:r>
            <a:endParaRPr lang="en-US" sz="1600" b="0" u="none">
              <a:solidFill>
                <a:srgbClr val="0099CC"/>
              </a:solidFill>
            </a:endParaRPr>
          </a:p>
        </p:txBody>
      </p:sp>
      <p:pic>
        <p:nvPicPr>
          <p:cNvPr id="46086" name="Picture 6" descr="D:\home\twloessin\My Pictures\question mar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59133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026" descr="D:\home\twloessin\School\Units_Chpt Materials\CH 2 Egypt\sphinx &amp; pyramid at Khaf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939800"/>
            <a:ext cx="7874000" cy="497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7" name="Text Box 1027"/>
          <p:cNvSpPr txBox="1">
            <a:spLocks noChangeArrowheads="1"/>
          </p:cNvSpPr>
          <p:nvPr/>
        </p:nvSpPr>
        <p:spPr bwMode="auto">
          <a:xfrm>
            <a:off x="365125" y="5832475"/>
            <a:ext cx="84740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b="0" u="none">
                <a:solidFill>
                  <a:schemeClr val="bg1"/>
                </a:solidFill>
              </a:rPr>
              <a:t>The Sphinx and Pyramid of Khafre at Giza.</a:t>
            </a:r>
          </a:p>
        </p:txBody>
      </p:sp>
      <p:sp>
        <p:nvSpPr>
          <p:cNvPr id="47108" name="Text Box 1028"/>
          <p:cNvSpPr txBox="1">
            <a:spLocks noChangeArrowheads="1"/>
          </p:cNvSpPr>
          <p:nvPr/>
        </p:nvSpPr>
        <p:spPr bwMode="auto">
          <a:xfrm>
            <a:off x="6384925" y="660717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68593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026" descr="D:\home\twloessin\School\Units_Chpt Materials\CH 2 Egypt\Sphin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6896100" cy="552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1" name="Text Box 1027"/>
          <p:cNvSpPr txBox="1">
            <a:spLocks noChangeArrowheads="1"/>
          </p:cNvSpPr>
          <p:nvPr/>
        </p:nvSpPr>
        <p:spPr bwMode="auto">
          <a:xfrm>
            <a:off x="685800" y="304800"/>
            <a:ext cx="77882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1600" b="0" u="none">
                <a:solidFill>
                  <a:srgbClr val="FF9966"/>
                </a:solidFill>
              </a:rPr>
              <a:t>Take a panoramic view of the Sphinx at </a:t>
            </a:r>
            <a:r>
              <a:rPr lang="en-US" sz="1600" b="0" u="none">
                <a:solidFill>
                  <a:srgbClr val="0099CC"/>
                </a:solidFill>
              </a:rPr>
              <a:t>http://www.pbs.org/wgbh/nova/lostempires/obelisk/explore/sphinx.html</a:t>
            </a:r>
            <a:endParaRPr lang="en-US" sz="2400" b="0" u="none"/>
          </a:p>
        </p:txBody>
      </p:sp>
      <p:sp>
        <p:nvSpPr>
          <p:cNvPr id="48132" name="Text Box 1029"/>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800610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home\twloessin\School\Units_Chpt Materials\CH 2 Egypt\Transparency pyrami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43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ext Box 3"/>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16868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60419" name="Text Box 3"/>
          <p:cNvSpPr txBox="1">
            <a:spLocks noChangeArrowheads="1"/>
          </p:cNvSpPr>
          <p:nvPr/>
        </p:nvSpPr>
        <p:spPr bwMode="auto">
          <a:xfrm>
            <a:off x="136525" y="650875"/>
            <a:ext cx="31400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III.  EGYPTIAN CULTURE</a:t>
            </a:r>
          </a:p>
        </p:txBody>
      </p:sp>
      <p:sp>
        <p:nvSpPr>
          <p:cNvPr id="60420" name="Text Box 4"/>
          <p:cNvSpPr txBox="1">
            <a:spLocks noChangeArrowheads="1"/>
          </p:cNvSpPr>
          <p:nvPr/>
        </p:nvSpPr>
        <p:spPr bwMode="auto">
          <a:xfrm>
            <a:off x="381000" y="914400"/>
            <a:ext cx="4359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RELIGION</a:t>
            </a:r>
          </a:p>
        </p:txBody>
      </p:sp>
      <p:sp>
        <p:nvSpPr>
          <p:cNvPr id="60421" name="Text Box 5"/>
          <p:cNvSpPr txBox="1">
            <a:spLocks noChangeArrowheads="1"/>
          </p:cNvSpPr>
          <p:nvPr/>
        </p:nvSpPr>
        <p:spPr bwMode="auto">
          <a:xfrm>
            <a:off x="533400" y="1143000"/>
            <a:ext cx="4359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a:t>
            </a:r>
            <a:r>
              <a:rPr lang="en-US" b="0">
                <a:solidFill>
                  <a:srgbClr val="CC3300"/>
                </a:solidFill>
              </a:rPr>
              <a:t>Polytheistic</a:t>
            </a:r>
            <a:endParaRPr lang="en-US" b="0" u="none">
              <a:solidFill>
                <a:srgbClr val="CC3300"/>
              </a:solidFill>
            </a:endParaRPr>
          </a:p>
        </p:txBody>
      </p:sp>
      <p:sp>
        <p:nvSpPr>
          <p:cNvPr id="60422" name="Text Box 6"/>
          <p:cNvSpPr txBox="1">
            <a:spLocks noChangeArrowheads="1"/>
          </p:cNvSpPr>
          <p:nvPr/>
        </p:nvSpPr>
        <p:spPr bwMode="auto">
          <a:xfrm>
            <a:off x="685800" y="1371600"/>
            <a:ext cx="8458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Over 2,000</a:t>
            </a:r>
          </a:p>
          <a:p>
            <a:pPr eaLnBrk="1" hangingPunct="1"/>
            <a:r>
              <a:rPr lang="en-US" b="0" u="none">
                <a:solidFill>
                  <a:srgbClr val="800080"/>
                </a:solidFill>
              </a:rPr>
              <a:t>     </a:t>
            </a:r>
            <a:r>
              <a:rPr lang="en-US" sz="1600" u="none">
                <a:solidFill>
                  <a:srgbClr val="800080"/>
                </a:solidFill>
              </a:rPr>
              <a:t>Ra</a:t>
            </a:r>
            <a:r>
              <a:rPr lang="en-US" sz="1600" b="0" u="none"/>
              <a:t>, the sun god; </a:t>
            </a:r>
            <a:r>
              <a:rPr lang="en-US" sz="1600" u="none">
                <a:solidFill>
                  <a:srgbClr val="800080"/>
                </a:solidFill>
              </a:rPr>
              <a:t>Horus</a:t>
            </a:r>
            <a:r>
              <a:rPr lang="en-US" sz="1600" b="0" u="none"/>
              <a:t>, sky god; </a:t>
            </a:r>
            <a:r>
              <a:rPr lang="en-US" sz="1600" u="none">
                <a:solidFill>
                  <a:srgbClr val="800080"/>
                </a:solidFill>
              </a:rPr>
              <a:t>Isis</a:t>
            </a:r>
            <a:r>
              <a:rPr lang="en-US" sz="1600" b="0" u="none"/>
              <a:t>, mother goddess </a:t>
            </a:r>
            <a:r>
              <a:rPr lang="ja-JP" altLang="en-US" sz="1600" b="0" u="none"/>
              <a:t>“</a:t>
            </a:r>
            <a:r>
              <a:rPr lang="en-US" sz="1600" b="0" u="none"/>
              <a:t>giver of life</a:t>
            </a:r>
            <a:r>
              <a:rPr lang="ja-JP" altLang="en-US" sz="1600" b="0" u="none"/>
              <a:t>”</a:t>
            </a:r>
            <a:r>
              <a:rPr lang="en-US" sz="1600" b="0" u="none"/>
              <a:t> associated with Nile</a:t>
            </a:r>
          </a:p>
        </p:txBody>
      </p:sp>
      <p:pic>
        <p:nvPicPr>
          <p:cNvPr id="50183" name="Picture 8" descr="http://carlos.emory.edu/ODYSSEY/gif-still/tawere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3124200"/>
            <a:ext cx="2560637"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4" name="Text Box 9"/>
          <p:cNvSpPr txBox="1">
            <a:spLocks noChangeArrowheads="1"/>
          </p:cNvSpPr>
          <p:nvPr/>
        </p:nvSpPr>
        <p:spPr bwMode="auto">
          <a:xfrm>
            <a:off x="0" y="4679950"/>
            <a:ext cx="6553200" cy="2178050"/>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600" b="0" i="1" u="none">
                <a:solidFill>
                  <a:schemeClr val="accent2"/>
                </a:solidFill>
              </a:rPr>
              <a:t>Right:</a:t>
            </a:r>
            <a:r>
              <a:rPr lang="en-US" sz="1600" b="0" i="1" u="none"/>
              <a:t>  </a:t>
            </a:r>
            <a:r>
              <a:rPr lang="en-US" sz="1600" b="0" u="none"/>
              <a:t>Images of household gods were often displayed on altars in Egyptian homes. This is </a:t>
            </a:r>
            <a:r>
              <a:rPr lang="en-US" sz="1600" b="0" u="none">
                <a:solidFill>
                  <a:schemeClr val="accent2"/>
                </a:solidFill>
              </a:rPr>
              <a:t>the goddess Taweret</a:t>
            </a:r>
            <a:r>
              <a:rPr lang="en-US" sz="1600" b="0" u="none"/>
              <a:t> one of the most popular. Taweret protected mothers and their children against the risks during pregnancy and birth. </a:t>
            </a:r>
          </a:p>
          <a:p>
            <a:pPr eaLnBrk="1" hangingPunct="1"/>
            <a:r>
              <a:rPr lang="en-US" sz="1600" b="0" u="none"/>
              <a:t>The goddess was usually depicted as a pregnant hippopotamus with the limbs and paws of a lion and a mane in the form of a crocodile's tail. Her frightening appearance was probably meant to scare away evil spirits. </a:t>
            </a:r>
          </a:p>
          <a:p>
            <a:pPr algn="r" eaLnBrk="1" hangingPunct="1"/>
            <a:r>
              <a:rPr lang="en-US" sz="1600" b="0" i="1" u="none"/>
              <a:t>ca. 712 - 332 B.C.</a:t>
            </a:r>
            <a:r>
              <a:rPr lang="en-US" sz="2400" b="0" u="none"/>
              <a:t> </a:t>
            </a:r>
          </a:p>
        </p:txBody>
      </p:sp>
      <p:pic>
        <p:nvPicPr>
          <p:cNvPr id="60427" name="Picture 11" descr="http://www.crystalinks.com/egyptiangod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657225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8" name="Text Box 12"/>
          <p:cNvSpPr txBox="1">
            <a:spLocks noChangeArrowheads="1"/>
          </p:cNvSpPr>
          <p:nvPr/>
        </p:nvSpPr>
        <p:spPr bwMode="auto">
          <a:xfrm>
            <a:off x="0" y="3962400"/>
            <a:ext cx="66452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1600" b="0" i="1" u="none">
                <a:solidFill>
                  <a:srgbClr val="800080"/>
                </a:solidFill>
              </a:rPr>
              <a:t>Above:</a:t>
            </a:r>
            <a:r>
              <a:rPr lang="en-US" sz="1600" b="0" u="none">
                <a:solidFill>
                  <a:srgbClr val="800080"/>
                </a:solidFill>
              </a:rPr>
              <a:t>  The pantheon of Egyptian gods*</a:t>
            </a:r>
            <a:endParaRPr lang="en-US" sz="1600" b="0" i="1" u="none">
              <a:solidFill>
                <a:srgbClr val="800080"/>
              </a:solidFill>
            </a:endParaRPr>
          </a:p>
        </p:txBody>
      </p:sp>
      <p:sp>
        <p:nvSpPr>
          <p:cNvPr id="50187" name="Text Box 13"/>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pic>
        <p:nvPicPr>
          <p:cNvPr id="60431" name="Picture 15" descr="http://www.crystalinks.com/isishoru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7025" y="2286000"/>
            <a:ext cx="2466975"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32" name="Text Box 16"/>
          <p:cNvSpPr txBox="1">
            <a:spLocks noChangeArrowheads="1"/>
          </p:cNvSpPr>
          <p:nvPr/>
        </p:nvSpPr>
        <p:spPr bwMode="auto">
          <a:xfrm>
            <a:off x="0" y="4267200"/>
            <a:ext cx="7010400" cy="27813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600" b="0" i="1" u="none">
                <a:solidFill>
                  <a:schemeClr val="bg1"/>
                </a:solidFill>
              </a:rPr>
              <a:t>Example of Religious Syncretism</a:t>
            </a:r>
          </a:p>
          <a:p>
            <a:pPr eaLnBrk="1" hangingPunct="1"/>
            <a:r>
              <a:rPr lang="en-US" sz="1600" b="0" i="1" u="none">
                <a:solidFill>
                  <a:srgbClr val="FF9966"/>
                </a:solidFill>
              </a:rPr>
              <a:t>Right:  </a:t>
            </a:r>
            <a:r>
              <a:rPr lang="en-US" sz="1600" b="0" u="none">
                <a:solidFill>
                  <a:schemeClr val="bg1"/>
                </a:solidFill>
              </a:rPr>
              <a:t>The depiction of the seated mother holding the suckling child Horus was a common painted image throughout Egypt and is reminiscent of the iconography of Mary and Jesus. Also, Horus, being the child of Osiris and Isis – the god of the living and the dead  - would grow up to defeat the evil Seth and cast him into darkness.  Seth eternally strives for revenge, battling Horus at every turn.</a:t>
            </a:r>
            <a:r>
              <a:rPr lang="en-US" sz="1600" u="none">
                <a:solidFill>
                  <a:schemeClr val="bg1"/>
                </a:solidFill>
              </a:rPr>
              <a:t> </a:t>
            </a:r>
            <a:r>
              <a:rPr lang="en-US" sz="1600" b="0" u="none">
                <a:solidFill>
                  <a:schemeClr val="bg1"/>
                </a:solidFill>
              </a:rPr>
              <a:t>When Horus wins, Maat (justice) is upheld and the world is at peace.</a:t>
            </a:r>
            <a:r>
              <a:rPr lang="en-US" sz="1600" u="none">
                <a:solidFill>
                  <a:schemeClr val="bg1"/>
                </a:solidFill>
              </a:rPr>
              <a:t>  </a:t>
            </a:r>
            <a:r>
              <a:rPr lang="en-US" sz="1600" b="0" u="none">
                <a:solidFill>
                  <a:schemeClr val="bg1"/>
                </a:solidFill>
              </a:rPr>
              <a:t>Horus then protects us in this life.  Given all that…can you see how the early Christians had an easy time marketing their new Roman religion to the Egyptians, particularly after convincing them that Mary, mother of Jesus, was an incarnation of Isis!</a:t>
            </a:r>
          </a:p>
          <a:p>
            <a:pPr eaLnBrk="1" hangingPunct="1"/>
            <a:endParaRPr lang="en-US" sz="1600" b="0" u="none">
              <a:solidFill>
                <a:schemeClr val="bg1"/>
              </a:solidFill>
            </a:endParaRPr>
          </a:p>
        </p:txBody>
      </p:sp>
    </p:spTree>
    <p:extLst>
      <p:ext uri="{BB962C8B-B14F-4D97-AF65-F5344CB8AC3E}">
        <p14:creationId xmlns:p14="http://schemas.microsoft.com/office/powerpoint/2010/main" val="1547054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additive="base">
                                        <p:cTn id="7" dur="500" fill="hold"/>
                                        <p:tgtEl>
                                          <p:spTgt spid="60419"/>
                                        </p:tgtEl>
                                        <p:attrNameLst>
                                          <p:attrName>ppt_x</p:attrName>
                                        </p:attrNameLst>
                                      </p:cBhvr>
                                      <p:tavLst>
                                        <p:tav tm="0">
                                          <p:val>
                                            <p:strVal val="0-#ppt_w/2"/>
                                          </p:val>
                                        </p:tav>
                                        <p:tav tm="100000">
                                          <p:val>
                                            <p:strVal val="#ppt_x"/>
                                          </p:val>
                                        </p:tav>
                                      </p:tavLst>
                                    </p:anim>
                                    <p:anim calcmode="lin" valueType="num">
                                      <p:cBhvr additive="base">
                                        <p:cTn id="8" dur="500" fill="hold"/>
                                        <p:tgtEl>
                                          <p:spTgt spid="604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20"/>
                                        </p:tgtEl>
                                        <p:attrNameLst>
                                          <p:attrName>style.visibility</p:attrName>
                                        </p:attrNameLst>
                                      </p:cBhvr>
                                      <p:to>
                                        <p:strVal val="visible"/>
                                      </p:to>
                                    </p:set>
                                    <p:anim calcmode="lin" valueType="num">
                                      <p:cBhvr additive="base">
                                        <p:cTn id="13" dur="500" fill="hold"/>
                                        <p:tgtEl>
                                          <p:spTgt spid="60420"/>
                                        </p:tgtEl>
                                        <p:attrNameLst>
                                          <p:attrName>ppt_x</p:attrName>
                                        </p:attrNameLst>
                                      </p:cBhvr>
                                      <p:tavLst>
                                        <p:tav tm="0">
                                          <p:val>
                                            <p:strVal val="0-#ppt_w/2"/>
                                          </p:val>
                                        </p:tav>
                                        <p:tav tm="100000">
                                          <p:val>
                                            <p:strVal val="#ppt_x"/>
                                          </p:val>
                                        </p:tav>
                                      </p:tavLst>
                                    </p:anim>
                                    <p:anim calcmode="lin" valueType="num">
                                      <p:cBhvr additive="base">
                                        <p:cTn id="14" dur="500" fill="hold"/>
                                        <p:tgtEl>
                                          <p:spTgt spid="6042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21"/>
                                        </p:tgtEl>
                                        <p:attrNameLst>
                                          <p:attrName>style.visibility</p:attrName>
                                        </p:attrNameLst>
                                      </p:cBhvr>
                                      <p:to>
                                        <p:strVal val="visible"/>
                                      </p:to>
                                    </p:set>
                                    <p:anim calcmode="lin" valueType="num">
                                      <p:cBhvr additive="base">
                                        <p:cTn id="19" dur="500" fill="hold"/>
                                        <p:tgtEl>
                                          <p:spTgt spid="60421"/>
                                        </p:tgtEl>
                                        <p:attrNameLst>
                                          <p:attrName>ppt_x</p:attrName>
                                        </p:attrNameLst>
                                      </p:cBhvr>
                                      <p:tavLst>
                                        <p:tav tm="0">
                                          <p:val>
                                            <p:strVal val="0-#ppt_w/2"/>
                                          </p:val>
                                        </p:tav>
                                        <p:tav tm="100000">
                                          <p:val>
                                            <p:strVal val="#ppt_x"/>
                                          </p:val>
                                        </p:tav>
                                      </p:tavLst>
                                    </p:anim>
                                    <p:anim calcmode="lin" valueType="num">
                                      <p:cBhvr additive="base">
                                        <p:cTn id="20" dur="500" fill="hold"/>
                                        <p:tgtEl>
                                          <p:spTgt spid="6042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60422"/>
                                        </p:tgtEl>
                                        <p:attrNameLst>
                                          <p:attrName>style.visibility</p:attrName>
                                        </p:attrNameLst>
                                      </p:cBhvr>
                                      <p:to>
                                        <p:strVal val="visible"/>
                                      </p:to>
                                    </p:set>
                                    <p:anim calcmode="lin" valueType="num">
                                      <p:cBhvr additive="base">
                                        <p:cTn id="25" dur="75" fill="hold"/>
                                        <p:tgtEl>
                                          <p:spTgt spid="60422"/>
                                        </p:tgtEl>
                                        <p:attrNameLst>
                                          <p:attrName>ppt_x</p:attrName>
                                        </p:attrNameLst>
                                      </p:cBhvr>
                                      <p:tavLst>
                                        <p:tav tm="0">
                                          <p:val>
                                            <p:strVal val="0-#ppt_w/2"/>
                                          </p:val>
                                        </p:tav>
                                        <p:tav tm="100000">
                                          <p:val>
                                            <p:strVal val="#ppt_x"/>
                                          </p:val>
                                        </p:tav>
                                      </p:tavLst>
                                    </p:anim>
                                    <p:anim calcmode="lin" valueType="num">
                                      <p:cBhvr additive="base">
                                        <p:cTn id="26" dur="75" fill="hold"/>
                                        <p:tgtEl>
                                          <p:spTgt spid="6042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428"/>
                                        </p:tgtEl>
                                        <p:attrNameLst>
                                          <p:attrName>style.visibility</p:attrName>
                                        </p:attrNameLst>
                                      </p:cBhvr>
                                      <p:to>
                                        <p:strVal val="visible"/>
                                      </p:to>
                                    </p:set>
                                    <p:anim calcmode="lin" valueType="num">
                                      <p:cBhvr additive="base">
                                        <p:cTn id="31" dur="500" fill="hold"/>
                                        <p:tgtEl>
                                          <p:spTgt spid="60428"/>
                                        </p:tgtEl>
                                        <p:attrNameLst>
                                          <p:attrName>ppt_x</p:attrName>
                                        </p:attrNameLst>
                                      </p:cBhvr>
                                      <p:tavLst>
                                        <p:tav tm="0">
                                          <p:val>
                                            <p:strVal val="0-#ppt_w/2"/>
                                          </p:val>
                                        </p:tav>
                                        <p:tav tm="100000">
                                          <p:val>
                                            <p:strVal val="#ppt_x"/>
                                          </p:val>
                                        </p:tav>
                                      </p:tavLst>
                                    </p:anim>
                                    <p:anim calcmode="lin" valueType="num">
                                      <p:cBhvr additive="base">
                                        <p:cTn id="32" dur="500" fill="hold"/>
                                        <p:tgtEl>
                                          <p:spTgt spid="6042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nodeType="clickEffect">
                                  <p:stCondLst>
                                    <p:cond delay="0"/>
                                  </p:stCondLst>
                                  <p:childTnLst>
                                    <p:set>
                                      <p:cBhvr>
                                        <p:cTn id="36" dur="1" fill="hold">
                                          <p:stCondLst>
                                            <p:cond delay="0"/>
                                          </p:stCondLst>
                                        </p:cTn>
                                        <p:tgtEl>
                                          <p:spTgt spid="60427"/>
                                        </p:tgtEl>
                                        <p:attrNameLst>
                                          <p:attrName>style.visibility</p:attrName>
                                        </p:attrNameLst>
                                      </p:cBhvr>
                                      <p:to>
                                        <p:strVal val="visible"/>
                                      </p:to>
                                    </p:set>
                                    <p:animEffect transition="in" filter="blinds(vertical)">
                                      <p:cBhvr>
                                        <p:cTn id="37" dur="500"/>
                                        <p:tgtEl>
                                          <p:spTgt spid="604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60431"/>
                                        </p:tgtEl>
                                        <p:attrNameLst>
                                          <p:attrName>style.visibility</p:attrName>
                                        </p:attrNameLst>
                                      </p:cBhvr>
                                      <p:to>
                                        <p:strVal val="visible"/>
                                      </p:to>
                                    </p:set>
                                    <p:animEffect transition="in" filter="dissolve">
                                      <p:cBhvr>
                                        <p:cTn id="42" dur="500"/>
                                        <p:tgtEl>
                                          <p:spTgt spid="604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60432"/>
                                        </p:tgtEl>
                                        <p:attrNameLst>
                                          <p:attrName>style.visibility</p:attrName>
                                        </p:attrNameLst>
                                      </p:cBhvr>
                                      <p:to>
                                        <p:strVal val="visible"/>
                                      </p:to>
                                    </p:set>
                                    <p:anim calcmode="lin" valueType="num">
                                      <p:cBhvr additive="base">
                                        <p:cTn id="47" dur="500" fill="hold"/>
                                        <p:tgtEl>
                                          <p:spTgt spid="60432"/>
                                        </p:tgtEl>
                                        <p:attrNameLst>
                                          <p:attrName>ppt_x</p:attrName>
                                        </p:attrNameLst>
                                      </p:cBhvr>
                                      <p:tavLst>
                                        <p:tav tm="0">
                                          <p:val>
                                            <p:strVal val="0-#ppt_w/2"/>
                                          </p:val>
                                        </p:tav>
                                        <p:tav tm="100000">
                                          <p:val>
                                            <p:strVal val="#ppt_x"/>
                                          </p:val>
                                        </p:tav>
                                      </p:tavLst>
                                    </p:anim>
                                    <p:anim calcmode="lin" valueType="num">
                                      <p:cBhvr additive="base">
                                        <p:cTn id="48" dur="500" fill="hold"/>
                                        <p:tgtEl>
                                          <p:spTgt spid="604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utoUpdateAnimBg="0"/>
      <p:bldP spid="60420" grpId="0" autoUpdateAnimBg="0"/>
      <p:bldP spid="60421" grpId="0" autoUpdateAnimBg="0"/>
      <p:bldP spid="60422" grpId="0" autoUpdateAnimBg="0"/>
      <p:bldP spid="60428" grpId="0" autoUpdateAnimBg="0"/>
      <p:bldP spid="60432"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51203" name="Text Box 3"/>
          <p:cNvSpPr txBox="1">
            <a:spLocks noChangeArrowheads="1"/>
          </p:cNvSpPr>
          <p:nvPr/>
        </p:nvSpPr>
        <p:spPr bwMode="auto">
          <a:xfrm>
            <a:off x="136525" y="650875"/>
            <a:ext cx="31400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III.  EGYPTIAN CULTURE</a:t>
            </a:r>
          </a:p>
        </p:txBody>
      </p:sp>
      <p:sp>
        <p:nvSpPr>
          <p:cNvPr id="51204" name="Text Box 4"/>
          <p:cNvSpPr txBox="1">
            <a:spLocks noChangeArrowheads="1"/>
          </p:cNvSpPr>
          <p:nvPr/>
        </p:nvSpPr>
        <p:spPr bwMode="auto">
          <a:xfrm>
            <a:off x="381000" y="914400"/>
            <a:ext cx="4359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RELIGION</a:t>
            </a:r>
          </a:p>
        </p:txBody>
      </p:sp>
      <p:sp>
        <p:nvSpPr>
          <p:cNvPr id="51205" name="Text Box 5"/>
          <p:cNvSpPr txBox="1">
            <a:spLocks noChangeArrowheads="1"/>
          </p:cNvSpPr>
          <p:nvPr/>
        </p:nvSpPr>
        <p:spPr bwMode="auto">
          <a:xfrm>
            <a:off x="533400" y="1143000"/>
            <a:ext cx="4359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a:t>
            </a:r>
            <a:r>
              <a:rPr lang="en-US" b="0">
                <a:solidFill>
                  <a:srgbClr val="CC3300"/>
                </a:solidFill>
              </a:rPr>
              <a:t>Polytheistic</a:t>
            </a:r>
            <a:endParaRPr lang="en-US" b="0" u="none">
              <a:solidFill>
                <a:srgbClr val="CC3300"/>
              </a:solidFill>
            </a:endParaRPr>
          </a:p>
        </p:txBody>
      </p:sp>
      <p:sp>
        <p:nvSpPr>
          <p:cNvPr id="51206" name="Text Box 6"/>
          <p:cNvSpPr txBox="1">
            <a:spLocks noChangeArrowheads="1"/>
          </p:cNvSpPr>
          <p:nvPr/>
        </p:nvSpPr>
        <p:spPr bwMode="auto">
          <a:xfrm>
            <a:off x="609600" y="1371600"/>
            <a:ext cx="8534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Over 2,000</a:t>
            </a:r>
          </a:p>
          <a:p>
            <a:pPr eaLnBrk="1" hangingPunct="1"/>
            <a:r>
              <a:rPr lang="en-US" b="0" u="none">
                <a:solidFill>
                  <a:srgbClr val="800080"/>
                </a:solidFill>
              </a:rPr>
              <a:t> </a:t>
            </a:r>
            <a:r>
              <a:rPr lang="en-US" sz="1600" u="none">
                <a:solidFill>
                  <a:srgbClr val="800080"/>
                </a:solidFill>
              </a:rPr>
              <a:t>Ra</a:t>
            </a:r>
            <a:r>
              <a:rPr lang="en-US" sz="1600" b="0" u="none"/>
              <a:t>, Sun god; </a:t>
            </a:r>
            <a:r>
              <a:rPr lang="en-US" sz="1600" u="none">
                <a:solidFill>
                  <a:srgbClr val="800080"/>
                </a:solidFill>
              </a:rPr>
              <a:t>Horus</a:t>
            </a:r>
            <a:r>
              <a:rPr lang="en-US" sz="1600" b="0" u="none"/>
              <a:t>, sky god; </a:t>
            </a:r>
            <a:r>
              <a:rPr lang="en-US" sz="1600" u="none">
                <a:solidFill>
                  <a:srgbClr val="800080"/>
                </a:solidFill>
              </a:rPr>
              <a:t>Isis</a:t>
            </a:r>
            <a:r>
              <a:rPr lang="en-US" sz="1600" b="0" u="none"/>
              <a:t>, goddess of fertility (associated with Nile – mother </a:t>
            </a:r>
            <a:r>
              <a:rPr lang="ja-JP" altLang="en-US" sz="1600" b="0" u="none"/>
              <a:t>“</a:t>
            </a:r>
            <a:r>
              <a:rPr lang="en-US" sz="1600" b="0" u="none"/>
              <a:t>giver of life</a:t>
            </a:r>
            <a:r>
              <a:rPr lang="ja-JP" altLang="en-US" sz="1600" b="0" u="none"/>
              <a:t>”</a:t>
            </a:r>
            <a:r>
              <a:rPr lang="en-US" sz="1600" b="0" u="none"/>
              <a:t>)</a:t>
            </a:r>
          </a:p>
        </p:txBody>
      </p:sp>
      <p:sp>
        <p:nvSpPr>
          <p:cNvPr id="51207" name="Text Box 11"/>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
        <p:nvSpPr>
          <p:cNvPr id="62476" name="Text Box 12"/>
          <p:cNvSpPr txBox="1">
            <a:spLocks noChangeArrowheads="1"/>
          </p:cNvSpPr>
          <p:nvPr/>
        </p:nvSpPr>
        <p:spPr bwMode="auto">
          <a:xfrm>
            <a:off x="685800" y="1981200"/>
            <a:ext cx="8169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b. Belief in afterlife!  </a:t>
            </a:r>
          </a:p>
        </p:txBody>
      </p:sp>
      <p:pic>
        <p:nvPicPr>
          <p:cNvPr id="51209" name="Picture 14" descr="http://www.crystalinks.com/funer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8023225" cy="321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10" name="Text Box 15"/>
          <p:cNvSpPr txBox="1">
            <a:spLocks noChangeArrowheads="1"/>
          </p:cNvSpPr>
          <p:nvPr/>
        </p:nvSpPr>
        <p:spPr bwMode="auto">
          <a:xfrm>
            <a:off x="381000" y="5638800"/>
            <a:ext cx="8169275"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1400" u="none"/>
              <a:t>The Funerary Scene</a:t>
            </a:r>
          </a:p>
          <a:p>
            <a:pPr algn="ctr" eaLnBrk="1" hangingPunct="1"/>
            <a:r>
              <a:rPr lang="en-US" sz="1400" u="none"/>
              <a:t>This scene depicts what occurs after a person has died, according to the ancient Egyptians.</a:t>
            </a:r>
          </a:p>
          <a:p>
            <a:pPr algn="ctr" eaLnBrk="1" hangingPunct="1"/>
            <a:r>
              <a:rPr lang="en-US" sz="1400" u="none"/>
              <a:t>The Egyptians had an elaborate and complex belief in the afterlife. </a:t>
            </a:r>
          </a:p>
        </p:txBody>
      </p:sp>
    </p:spTree>
    <p:extLst>
      <p:ext uri="{BB962C8B-B14F-4D97-AF65-F5344CB8AC3E}">
        <p14:creationId xmlns:p14="http://schemas.microsoft.com/office/powerpoint/2010/main" val="1882584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62476"/>
                                        </p:tgtEl>
                                        <p:attrNameLst>
                                          <p:attrName>style.visibility</p:attrName>
                                        </p:attrNameLst>
                                      </p:cBhvr>
                                      <p:to>
                                        <p:strVal val="visible"/>
                                      </p:to>
                                    </p:set>
                                    <p:anim calcmode="lin" valueType="num">
                                      <p:cBhvr additive="base">
                                        <p:cTn id="7" dur="75" fill="hold"/>
                                        <p:tgtEl>
                                          <p:spTgt spid="62476"/>
                                        </p:tgtEl>
                                        <p:attrNameLst>
                                          <p:attrName>ppt_x</p:attrName>
                                        </p:attrNameLst>
                                      </p:cBhvr>
                                      <p:tavLst>
                                        <p:tav tm="0">
                                          <p:val>
                                            <p:strVal val="0-#ppt_w/2"/>
                                          </p:val>
                                        </p:tav>
                                        <p:tav tm="100000">
                                          <p:val>
                                            <p:strVal val="#ppt_x"/>
                                          </p:val>
                                        </p:tav>
                                      </p:tavLst>
                                    </p:anim>
                                    <p:anim calcmode="lin" valueType="num">
                                      <p:cBhvr additive="base">
                                        <p:cTn id="8" dur="75" fill="hold"/>
                                        <p:tgtEl>
                                          <p:spTgt spid="62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026"/>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52227" name="Text Box 1027"/>
          <p:cNvSpPr txBox="1">
            <a:spLocks noChangeArrowheads="1"/>
          </p:cNvSpPr>
          <p:nvPr/>
        </p:nvSpPr>
        <p:spPr bwMode="auto">
          <a:xfrm>
            <a:off x="0" y="533400"/>
            <a:ext cx="3140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EGYPTIAN CULTURE</a:t>
            </a:r>
          </a:p>
        </p:txBody>
      </p:sp>
      <p:sp>
        <p:nvSpPr>
          <p:cNvPr id="52228" name="Text Box 1028"/>
          <p:cNvSpPr txBox="1">
            <a:spLocks noChangeArrowheads="1"/>
          </p:cNvSpPr>
          <p:nvPr/>
        </p:nvSpPr>
        <p:spPr bwMode="auto">
          <a:xfrm>
            <a:off x="381000" y="914400"/>
            <a:ext cx="4359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RELIGION</a:t>
            </a:r>
          </a:p>
        </p:txBody>
      </p:sp>
      <p:sp>
        <p:nvSpPr>
          <p:cNvPr id="52229" name="Text Box 1029"/>
          <p:cNvSpPr txBox="1">
            <a:spLocks noChangeArrowheads="1"/>
          </p:cNvSpPr>
          <p:nvPr/>
        </p:nvSpPr>
        <p:spPr bwMode="auto">
          <a:xfrm>
            <a:off x="533400" y="1143000"/>
            <a:ext cx="4359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a:t>
            </a:r>
            <a:r>
              <a:rPr lang="en-US" b="0">
                <a:solidFill>
                  <a:srgbClr val="CC3300"/>
                </a:solidFill>
              </a:rPr>
              <a:t>Polytheistic</a:t>
            </a:r>
            <a:endParaRPr lang="en-US" b="0" u="none">
              <a:solidFill>
                <a:srgbClr val="CC3300"/>
              </a:solidFill>
            </a:endParaRPr>
          </a:p>
        </p:txBody>
      </p:sp>
      <p:sp>
        <p:nvSpPr>
          <p:cNvPr id="52230" name="Text Box 1030"/>
          <p:cNvSpPr txBox="1">
            <a:spLocks noChangeArrowheads="1"/>
          </p:cNvSpPr>
          <p:nvPr/>
        </p:nvSpPr>
        <p:spPr bwMode="auto">
          <a:xfrm>
            <a:off x="533400" y="1371600"/>
            <a:ext cx="8915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Over 2,000</a:t>
            </a:r>
          </a:p>
          <a:p>
            <a:pPr eaLnBrk="1" hangingPunct="1"/>
            <a:r>
              <a:rPr lang="en-US" b="0" u="none">
                <a:solidFill>
                  <a:srgbClr val="800080"/>
                </a:solidFill>
              </a:rPr>
              <a:t>   </a:t>
            </a:r>
            <a:r>
              <a:rPr lang="en-US" sz="1600" u="none">
                <a:solidFill>
                  <a:srgbClr val="800080"/>
                </a:solidFill>
              </a:rPr>
              <a:t>Ra</a:t>
            </a:r>
            <a:r>
              <a:rPr lang="en-US" sz="1600" b="0" u="none"/>
              <a:t>, Sun god; </a:t>
            </a:r>
            <a:r>
              <a:rPr lang="en-US" sz="1600" u="none">
                <a:solidFill>
                  <a:srgbClr val="800080"/>
                </a:solidFill>
              </a:rPr>
              <a:t>Horus</a:t>
            </a:r>
            <a:r>
              <a:rPr lang="en-US" sz="1600" b="0" u="none"/>
              <a:t>, sky god; </a:t>
            </a:r>
            <a:r>
              <a:rPr lang="en-US" sz="1600" u="none">
                <a:solidFill>
                  <a:srgbClr val="800080"/>
                </a:solidFill>
              </a:rPr>
              <a:t>Isis</a:t>
            </a:r>
            <a:r>
              <a:rPr lang="en-US" sz="1600" b="0" u="none"/>
              <a:t>, goddess of fertility (associated with Nile – mother </a:t>
            </a:r>
            <a:r>
              <a:rPr lang="ja-JP" altLang="en-US" sz="1600" b="0" u="none"/>
              <a:t>“</a:t>
            </a:r>
            <a:r>
              <a:rPr lang="en-US" sz="1600" b="0" u="none"/>
              <a:t>giver of life</a:t>
            </a:r>
            <a:r>
              <a:rPr lang="ja-JP" altLang="en-US" sz="1600" b="0" u="none"/>
              <a:t>”</a:t>
            </a:r>
            <a:r>
              <a:rPr lang="en-US" sz="1600" b="0" u="none"/>
              <a:t>)</a:t>
            </a:r>
          </a:p>
        </p:txBody>
      </p:sp>
      <p:sp>
        <p:nvSpPr>
          <p:cNvPr id="52231" name="Text Box 1031"/>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
        <p:nvSpPr>
          <p:cNvPr id="64520" name="Text Box 1032"/>
          <p:cNvSpPr txBox="1">
            <a:spLocks noChangeArrowheads="1"/>
          </p:cNvSpPr>
          <p:nvPr/>
        </p:nvSpPr>
        <p:spPr bwMode="auto">
          <a:xfrm>
            <a:off x="685800" y="1981200"/>
            <a:ext cx="81692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b. Belief in afterlife!  The dead were judged by </a:t>
            </a:r>
            <a:r>
              <a:rPr lang="en-US" u="none">
                <a:solidFill>
                  <a:srgbClr val="800080"/>
                </a:solidFill>
              </a:rPr>
              <a:t>Osiris</a:t>
            </a:r>
            <a:r>
              <a:rPr lang="en-US" b="0" u="none"/>
              <a:t>, god of the dead. </a:t>
            </a:r>
            <a:endParaRPr lang="en-US" sz="4400" b="0" u="none">
              <a:solidFill>
                <a:schemeClr val="tx2"/>
              </a:solidFill>
            </a:endParaRPr>
          </a:p>
          <a:p>
            <a:pPr eaLnBrk="1" hangingPunct="1"/>
            <a:endParaRPr lang="en-US" b="0" u="none"/>
          </a:p>
        </p:txBody>
      </p:sp>
      <p:pic>
        <p:nvPicPr>
          <p:cNvPr id="52233" name="Picture 1036" descr="http://www.crystalinks.com/egyptianjudg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62200"/>
            <a:ext cx="554355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4" name="Text Box 1037"/>
          <p:cNvSpPr txBox="1">
            <a:spLocks noChangeArrowheads="1"/>
          </p:cNvSpPr>
          <p:nvPr/>
        </p:nvSpPr>
        <p:spPr bwMode="auto">
          <a:xfrm>
            <a:off x="0" y="5715000"/>
            <a:ext cx="91440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b="0" u="none">
                <a:solidFill>
                  <a:srgbClr val="663300"/>
                </a:solidFill>
              </a:rPr>
              <a:t>Osiris would weigh each person</a:t>
            </a:r>
            <a:r>
              <a:rPr lang="ja-JP" altLang="en-US" b="0" u="none">
                <a:solidFill>
                  <a:srgbClr val="663300"/>
                </a:solidFill>
              </a:rPr>
              <a:t>’</a:t>
            </a:r>
            <a:r>
              <a:rPr lang="en-US" b="0" u="none">
                <a:solidFill>
                  <a:srgbClr val="663300"/>
                </a:solidFill>
              </a:rPr>
              <a:t>s heart on a scale against the weight of a feather.  </a:t>
            </a:r>
          </a:p>
          <a:p>
            <a:pPr algn="ctr" eaLnBrk="1" hangingPunct="1"/>
            <a:r>
              <a:rPr lang="en-US" b="0" u="none">
                <a:solidFill>
                  <a:srgbClr val="663300"/>
                </a:solidFill>
              </a:rPr>
              <a:t>If the heart tipped the scale, heavy with sin, the Devourer of Souls would pounce on the heart.  </a:t>
            </a:r>
          </a:p>
          <a:p>
            <a:pPr algn="ctr" eaLnBrk="1" hangingPunct="1"/>
            <a:r>
              <a:rPr lang="en-US" b="0" u="none">
                <a:solidFill>
                  <a:srgbClr val="663300"/>
                </a:solidFill>
              </a:rPr>
              <a:t>If not, the soul would live forever in the Other World.</a:t>
            </a:r>
          </a:p>
        </p:txBody>
      </p:sp>
    </p:spTree>
    <p:extLst>
      <p:ext uri="{BB962C8B-B14F-4D97-AF65-F5344CB8AC3E}">
        <p14:creationId xmlns:p14="http://schemas.microsoft.com/office/powerpoint/2010/main" val="3664858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64520"/>
                                        </p:tgtEl>
                                        <p:attrNameLst>
                                          <p:attrName>style.visibility</p:attrName>
                                        </p:attrNameLst>
                                      </p:cBhvr>
                                      <p:to>
                                        <p:strVal val="visible"/>
                                      </p:to>
                                    </p:set>
                                    <p:anim calcmode="lin" valueType="num">
                                      <p:cBhvr additive="base">
                                        <p:cTn id="7" dur="75" fill="hold"/>
                                        <p:tgtEl>
                                          <p:spTgt spid="64520"/>
                                        </p:tgtEl>
                                        <p:attrNameLst>
                                          <p:attrName>ppt_x</p:attrName>
                                        </p:attrNameLst>
                                      </p:cBhvr>
                                      <p:tavLst>
                                        <p:tav tm="0">
                                          <p:val>
                                            <p:strVal val="0-#ppt_w/2"/>
                                          </p:val>
                                        </p:tav>
                                        <p:tav tm="100000">
                                          <p:val>
                                            <p:strVal val="#ppt_x"/>
                                          </p:val>
                                        </p:tav>
                                      </p:tavLst>
                                    </p:anim>
                                    <p:anim calcmode="lin" valueType="num">
                                      <p:cBhvr additive="base">
                                        <p:cTn id="8" dur="75" fill="hold"/>
                                        <p:tgtEl>
                                          <p:spTgt spid="645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53251" name="Text Box 3"/>
          <p:cNvSpPr txBox="1">
            <a:spLocks noChangeArrowheads="1"/>
          </p:cNvSpPr>
          <p:nvPr/>
        </p:nvSpPr>
        <p:spPr bwMode="auto">
          <a:xfrm>
            <a:off x="136525" y="650875"/>
            <a:ext cx="31400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III.  EGYPTIAN CULTURE</a:t>
            </a:r>
          </a:p>
        </p:txBody>
      </p:sp>
      <p:sp>
        <p:nvSpPr>
          <p:cNvPr id="53252" name="Text Box 4"/>
          <p:cNvSpPr txBox="1">
            <a:spLocks noChangeArrowheads="1"/>
          </p:cNvSpPr>
          <p:nvPr/>
        </p:nvSpPr>
        <p:spPr bwMode="auto">
          <a:xfrm>
            <a:off x="381000" y="914400"/>
            <a:ext cx="4359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RELIGION</a:t>
            </a:r>
          </a:p>
        </p:txBody>
      </p:sp>
      <p:sp>
        <p:nvSpPr>
          <p:cNvPr id="53253" name="Text Box 5"/>
          <p:cNvSpPr txBox="1">
            <a:spLocks noChangeArrowheads="1"/>
          </p:cNvSpPr>
          <p:nvPr/>
        </p:nvSpPr>
        <p:spPr bwMode="auto">
          <a:xfrm>
            <a:off x="533400" y="1143000"/>
            <a:ext cx="4359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a:t>
            </a:r>
            <a:r>
              <a:rPr lang="en-US" b="0">
                <a:solidFill>
                  <a:srgbClr val="CC3300"/>
                </a:solidFill>
              </a:rPr>
              <a:t>Polytheistic</a:t>
            </a:r>
            <a:endParaRPr lang="en-US" b="0" u="none">
              <a:solidFill>
                <a:srgbClr val="CC3300"/>
              </a:solidFill>
            </a:endParaRPr>
          </a:p>
        </p:txBody>
      </p:sp>
      <p:sp>
        <p:nvSpPr>
          <p:cNvPr id="53254" name="Text Box 6"/>
          <p:cNvSpPr txBox="1">
            <a:spLocks noChangeArrowheads="1"/>
          </p:cNvSpPr>
          <p:nvPr/>
        </p:nvSpPr>
        <p:spPr bwMode="auto">
          <a:xfrm>
            <a:off x="533400" y="1371600"/>
            <a:ext cx="8915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Over 2,000</a:t>
            </a:r>
          </a:p>
          <a:p>
            <a:pPr eaLnBrk="1" hangingPunct="1"/>
            <a:r>
              <a:rPr lang="en-US" b="0" u="none">
                <a:solidFill>
                  <a:srgbClr val="800080"/>
                </a:solidFill>
              </a:rPr>
              <a:t>   </a:t>
            </a:r>
            <a:r>
              <a:rPr lang="en-US" sz="1600" u="none">
                <a:solidFill>
                  <a:srgbClr val="800080"/>
                </a:solidFill>
              </a:rPr>
              <a:t>Ra</a:t>
            </a:r>
            <a:r>
              <a:rPr lang="en-US" sz="1600" b="0" u="none"/>
              <a:t>, Sun god; </a:t>
            </a:r>
            <a:r>
              <a:rPr lang="en-US" sz="1600" u="none">
                <a:solidFill>
                  <a:srgbClr val="800080"/>
                </a:solidFill>
              </a:rPr>
              <a:t>Horus</a:t>
            </a:r>
            <a:r>
              <a:rPr lang="en-US" sz="1600" b="0" u="none"/>
              <a:t>, sky god; </a:t>
            </a:r>
            <a:r>
              <a:rPr lang="en-US" sz="1600" u="none">
                <a:solidFill>
                  <a:srgbClr val="800080"/>
                </a:solidFill>
              </a:rPr>
              <a:t>Isis</a:t>
            </a:r>
            <a:r>
              <a:rPr lang="en-US" sz="1600" b="0" u="none"/>
              <a:t>, goddess of fertility (associated with Nile – mother </a:t>
            </a:r>
            <a:r>
              <a:rPr lang="ja-JP" altLang="en-US" sz="1600" b="0" u="none"/>
              <a:t>“</a:t>
            </a:r>
            <a:r>
              <a:rPr lang="en-US" sz="1600" b="0" u="none"/>
              <a:t>giver of life</a:t>
            </a:r>
            <a:r>
              <a:rPr lang="ja-JP" altLang="en-US" sz="1600" b="0" u="none"/>
              <a:t>”</a:t>
            </a:r>
            <a:r>
              <a:rPr lang="en-US" sz="1600" b="0" u="none"/>
              <a:t>)</a:t>
            </a:r>
          </a:p>
        </p:txBody>
      </p:sp>
      <p:sp>
        <p:nvSpPr>
          <p:cNvPr id="53255" name="Text Box 7"/>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
        <p:nvSpPr>
          <p:cNvPr id="53256" name="Text Box 8"/>
          <p:cNvSpPr txBox="1">
            <a:spLocks noChangeArrowheads="1"/>
          </p:cNvSpPr>
          <p:nvPr/>
        </p:nvSpPr>
        <p:spPr bwMode="auto">
          <a:xfrm>
            <a:off x="533400" y="1981200"/>
            <a:ext cx="81692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b. Belief in afterlife!  The dead were judged by </a:t>
            </a:r>
            <a:r>
              <a:rPr lang="en-US" u="none">
                <a:solidFill>
                  <a:srgbClr val="800080"/>
                </a:solidFill>
              </a:rPr>
              <a:t>Osiris</a:t>
            </a:r>
            <a:r>
              <a:rPr lang="en-US" b="0" u="none"/>
              <a:t>, god of the dead. </a:t>
            </a:r>
            <a:endParaRPr lang="en-US" sz="4400" b="0" u="none">
              <a:solidFill>
                <a:schemeClr val="tx2"/>
              </a:solidFill>
            </a:endParaRPr>
          </a:p>
          <a:p>
            <a:pPr eaLnBrk="1" hangingPunct="1"/>
            <a:endParaRPr lang="en-US" b="0" u="none"/>
          </a:p>
        </p:txBody>
      </p:sp>
      <p:sp>
        <p:nvSpPr>
          <p:cNvPr id="66571" name="Text Box 11"/>
          <p:cNvSpPr txBox="1">
            <a:spLocks noChangeArrowheads="1"/>
          </p:cNvSpPr>
          <p:nvPr/>
        </p:nvSpPr>
        <p:spPr bwMode="auto">
          <a:xfrm>
            <a:off x="609600" y="2286000"/>
            <a:ext cx="8534400" cy="116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Desiring to make it to the Other World safely, Egyptians of all classes made special preparations for their burials, including</a:t>
            </a:r>
          </a:p>
          <a:p>
            <a:pPr eaLnBrk="1" hangingPunct="1"/>
            <a:r>
              <a:rPr lang="en-US">
                <a:solidFill>
                  <a:srgbClr val="FF0000"/>
                </a:solidFill>
              </a:rPr>
              <a:t>mummification</a:t>
            </a:r>
            <a:r>
              <a:rPr lang="en-US" b="0" u="none"/>
              <a:t> – embalming and preserving the corpse to prevent it from decaying.  </a:t>
            </a:r>
          </a:p>
          <a:p>
            <a:pPr eaLnBrk="1" hangingPunct="1"/>
            <a:r>
              <a:rPr lang="en-US" sz="1600" b="0" i="1" u="none"/>
              <a:t>(See text, p. 40 </a:t>
            </a:r>
            <a:r>
              <a:rPr lang="ja-JP" altLang="en-US" sz="1600" b="0" i="1" u="none"/>
              <a:t>“</a:t>
            </a:r>
            <a:r>
              <a:rPr lang="en-US" sz="1600" b="0" i="1" u="none"/>
              <a:t>Something In Common</a:t>
            </a:r>
            <a:r>
              <a:rPr lang="ja-JP" altLang="en-US" sz="1600" b="0" i="1" u="none"/>
              <a:t>”</a:t>
            </a:r>
            <a:r>
              <a:rPr lang="en-US" sz="1600" b="0" i="1" u="none"/>
              <a:t>)</a:t>
            </a:r>
            <a:endParaRPr lang="en-US" b="0" u="none"/>
          </a:p>
        </p:txBody>
      </p:sp>
      <p:pic>
        <p:nvPicPr>
          <p:cNvPr id="53258" name="Picture 13" descr="http://www.crystalinks.com/canopic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33813"/>
            <a:ext cx="3654425" cy="207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9" name="Picture 15" descr="http://www.crystalinks.com/coffinegyp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319463"/>
            <a:ext cx="4114800" cy="353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0" name="Text Box 16"/>
          <p:cNvSpPr txBox="1">
            <a:spLocks noChangeArrowheads="1"/>
          </p:cNvSpPr>
          <p:nvPr/>
        </p:nvSpPr>
        <p:spPr bwMode="auto">
          <a:xfrm>
            <a:off x="0" y="6019800"/>
            <a:ext cx="49688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600" b="0" i="1" u="none">
                <a:solidFill>
                  <a:srgbClr val="663300"/>
                </a:solidFill>
              </a:rPr>
              <a:t>Above:</a:t>
            </a:r>
            <a:r>
              <a:rPr lang="en-US" sz="1600" b="0" u="none">
                <a:solidFill>
                  <a:srgbClr val="663300"/>
                </a:solidFill>
              </a:rPr>
              <a:t> Canopic jars for the body</a:t>
            </a:r>
            <a:r>
              <a:rPr lang="ja-JP" altLang="en-US" sz="1600" b="0" u="none">
                <a:solidFill>
                  <a:srgbClr val="663300"/>
                </a:solidFill>
              </a:rPr>
              <a:t>’</a:t>
            </a:r>
            <a:r>
              <a:rPr lang="en-US" sz="1600" b="0" u="none">
                <a:solidFill>
                  <a:srgbClr val="663300"/>
                </a:solidFill>
              </a:rPr>
              <a:t>s various organs.</a:t>
            </a:r>
          </a:p>
          <a:p>
            <a:pPr eaLnBrk="1" hangingPunct="1"/>
            <a:r>
              <a:rPr lang="en-US" sz="1600" b="0" i="1" u="none">
                <a:solidFill>
                  <a:srgbClr val="663300"/>
                </a:solidFill>
              </a:rPr>
              <a:t>Right:</a:t>
            </a:r>
            <a:r>
              <a:rPr lang="en-US" sz="1600" b="0" u="none">
                <a:solidFill>
                  <a:srgbClr val="663300"/>
                </a:solidFill>
              </a:rPr>
              <a:t>  Coffin of a Middle Kingdom government official.</a:t>
            </a:r>
            <a:endParaRPr lang="en-US" sz="1600" b="0" i="1" u="none">
              <a:solidFill>
                <a:srgbClr val="663300"/>
              </a:solidFill>
            </a:endParaRPr>
          </a:p>
        </p:txBody>
      </p:sp>
    </p:spTree>
    <p:extLst>
      <p:ext uri="{BB962C8B-B14F-4D97-AF65-F5344CB8AC3E}">
        <p14:creationId xmlns:p14="http://schemas.microsoft.com/office/powerpoint/2010/main" val="745014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66571"/>
                                        </p:tgtEl>
                                        <p:attrNameLst>
                                          <p:attrName>style.visibility</p:attrName>
                                        </p:attrNameLst>
                                      </p:cBhvr>
                                      <p:to>
                                        <p:strVal val="visible"/>
                                      </p:to>
                                    </p:set>
                                    <p:anim calcmode="lin" valueType="num">
                                      <p:cBhvr additive="base">
                                        <p:cTn id="7" dur="75" fill="hold"/>
                                        <p:tgtEl>
                                          <p:spTgt spid="66571"/>
                                        </p:tgtEl>
                                        <p:attrNameLst>
                                          <p:attrName>ppt_x</p:attrName>
                                        </p:attrNameLst>
                                      </p:cBhvr>
                                      <p:tavLst>
                                        <p:tav tm="0">
                                          <p:val>
                                            <p:strVal val="0-#ppt_w/2"/>
                                          </p:val>
                                        </p:tav>
                                        <p:tav tm="100000">
                                          <p:val>
                                            <p:strVal val="#ppt_x"/>
                                          </p:val>
                                        </p:tav>
                                      </p:tavLst>
                                    </p:anim>
                                    <p:anim calcmode="lin" valueType="num">
                                      <p:cBhvr additive="base">
                                        <p:cTn id="8" dur="75" fill="hold"/>
                                        <p:tgtEl>
                                          <p:spTgt spid="665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home\twloessin\School\Units_Chpt Materials\CH 2 Egypt\Ramses II mum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
            <a:ext cx="47625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5" name="Text Box 3"/>
          <p:cNvSpPr txBox="1">
            <a:spLocks noChangeArrowheads="1"/>
          </p:cNvSpPr>
          <p:nvPr/>
        </p:nvSpPr>
        <p:spPr bwMode="auto">
          <a:xfrm>
            <a:off x="533400" y="6172200"/>
            <a:ext cx="8610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chemeClr val="bg1"/>
                </a:solidFill>
              </a:rPr>
              <a:t>The mummy of Ramses II (</a:t>
            </a:r>
            <a:r>
              <a:rPr lang="en-US" sz="1600" b="0" u="none">
                <a:solidFill>
                  <a:schemeClr val="bg1"/>
                </a:solidFill>
                <a:cs typeface="Arial" charset="0"/>
              </a:rPr>
              <a:t>1304 -1237 BC</a:t>
            </a:r>
            <a:r>
              <a:rPr lang="en-US" b="0" u="none">
                <a:solidFill>
                  <a:schemeClr val="bg1"/>
                </a:solidFill>
              </a:rPr>
              <a:t> ) still preserved today, 3,200 years later, </a:t>
            </a:r>
          </a:p>
          <a:p>
            <a:pPr eaLnBrk="1" hangingPunct="1"/>
            <a:r>
              <a:rPr lang="en-US" b="0" u="none">
                <a:solidFill>
                  <a:schemeClr val="bg1"/>
                </a:solidFill>
              </a:rPr>
              <a:t>at the Cairo Museum.</a:t>
            </a:r>
          </a:p>
        </p:txBody>
      </p:sp>
      <p:sp>
        <p:nvSpPr>
          <p:cNvPr id="54276" name="Oval 4"/>
          <p:cNvSpPr>
            <a:spLocks noChangeArrowheads="1"/>
          </p:cNvSpPr>
          <p:nvPr/>
        </p:nvSpPr>
        <p:spPr bwMode="auto">
          <a:xfrm>
            <a:off x="7162800" y="685800"/>
            <a:ext cx="1981200" cy="1268413"/>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US" u="none"/>
              <a:t>WATCH VIDEO CLIP</a:t>
            </a:r>
          </a:p>
        </p:txBody>
      </p:sp>
    </p:spTree>
    <p:extLst>
      <p:ext uri="{BB962C8B-B14F-4D97-AF65-F5344CB8AC3E}">
        <p14:creationId xmlns:p14="http://schemas.microsoft.com/office/powerpoint/2010/main" val="1775747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p:cTn id="7" dur="1000" fill="hold"/>
                                        <p:tgtEl>
                                          <p:spTgt spid="54276"/>
                                        </p:tgtEl>
                                        <p:attrNameLst>
                                          <p:attrName>ppt_w</p:attrName>
                                        </p:attrNameLst>
                                      </p:cBhvr>
                                      <p:tavLst>
                                        <p:tav tm="0">
                                          <p:val>
                                            <p:fltVal val="0"/>
                                          </p:val>
                                        </p:tav>
                                        <p:tav tm="100000">
                                          <p:val>
                                            <p:strVal val="#ppt_w"/>
                                          </p:val>
                                        </p:tav>
                                      </p:tavLst>
                                    </p:anim>
                                    <p:anim calcmode="lin" valueType="num">
                                      <p:cBhvr>
                                        <p:cTn id="8" dur="1000" fill="hold"/>
                                        <p:tgtEl>
                                          <p:spTgt spid="54276"/>
                                        </p:tgtEl>
                                        <p:attrNameLst>
                                          <p:attrName>ppt_h</p:attrName>
                                        </p:attrNameLst>
                                      </p:cBhvr>
                                      <p:tavLst>
                                        <p:tav tm="0">
                                          <p:val>
                                            <p:fltVal val="0"/>
                                          </p:val>
                                        </p:tav>
                                        <p:tav tm="100000">
                                          <p:val>
                                            <p:strVal val="#ppt_h"/>
                                          </p:val>
                                        </p:tav>
                                      </p:tavLst>
                                    </p:anim>
                                    <p:anim calcmode="lin" valueType="num">
                                      <p:cBhvr>
                                        <p:cTn id="9" dur="1000" fill="hold"/>
                                        <p:tgtEl>
                                          <p:spTgt spid="5427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7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home\twloessin\School\Units_Chpt Materials\CH 2 Egypt\Felucca on N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871538"/>
            <a:ext cx="8029575" cy="511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1" name="Text Box 3"/>
          <p:cNvSpPr txBox="1">
            <a:spLocks noChangeArrowheads="1"/>
          </p:cNvSpPr>
          <p:nvPr/>
        </p:nvSpPr>
        <p:spPr bwMode="auto">
          <a:xfrm>
            <a:off x="228600" y="0"/>
            <a:ext cx="8626475"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ja-JP" altLang="en-US" sz="3200" b="0" u="none">
                <a:solidFill>
                  <a:schemeClr val="bg1"/>
                </a:solidFill>
                <a:latin typeface="Monotype Corsiva" charset="0"/>
              </a:rPr>
              <a:t>“</a:t>
            </a:r>
            <a:r>
              <a:rPr lang="en-US" sz="3200" b="0" u="none">
                <a:solidFill>
                  <a:schemeClr val="bg1"/>
                </a:solidFill>
                <a:latin typeface="Monotype Corsiva" charset="0"/>
              </a:rPr>
              <a:t>Egypt, the gift of the Nile.</a:t>
            </a:r>
            <a:r>
              <a:rPr lang="ja-JP" altLang="en-US" sz="3200" b="0" u="none">
                <a:solidFill>
                  <a:schemeClr val="bg1"/>
                </a:solidFill>
                <a:latin typeface="Monotype Corsiva" charset="0"/>
              </a:rPr>
              <a:t>”</a:t>
            </a:r>
            <a:endParaRPr lang="en-US" sz="1000" b="0" u="none">
              <a:solidFill>
                <a:schemeClr val="bg1"/>
              </a:solidFill>
              <a:latin typeface="Monotype Corsiva" charset="0"/>
            </a:endParaRPr>
          </a:p>
          <a:p>
            <a:pPr algn="ctr" eaLnBrk="1" hangingPunct="1"/>
            <a:r>
              <a:rPr lang="en-US" sz="1600" b="0" u="none">
                <a:solidFill>
                  <a:schemeClr val="bg1"/>
                </a:solidFill>
                <a:latin typeface="Arial" charset="0"/>
              </a:rPr>
              <a:t>~ Herodotus, Greek historian (484-432 B.C.E.)</a:t>
            </a:r>
          </a:p>
        </p:txBody>
      </p:sp>
      <p:sp>
        <p:nvSpPr>
          <p:cNvPr id="48132" name="Text Box 4"/>
          <p:cNvSpPr txBox="1">
            <a:spLocks noChangeArrowheads="1"/>
          </p:cNvSpPr>
          <p:nvPr/>
        </p:nvSpPr>
        <p:spPr bwMode="auto">
          <a:xfrm>
            <a:off x="0" y="0"/>
            <a:ext cx="26066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400" b="0" u="none">
                <a:solidFill>
                  <a:schemeClr val="bg1"/>
                </a:solidFill>
              </a:rPr>
              <a:t>Examine this quote:</a:t>
            </a:r>
          </a:p>
        </p:txBody>
      </p:sp>
      <p:sp>
        <p:nvSpPr>
          <p:cNvPr id="48133" name="Text Box 5"/>
          <p:cNvSpPr txBox="1">
            <a:spLocks noChangeArrowheads="1"/>
          </p:cNvSpPr>
          <p:nvPr/>
        </p:nvSpPr>
        <p:spPr bwMode="auto">
          <a:xfrm>
            <a:off x="304800" y="6096000"/>
            <a:ext cx="8397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400" b="0" u="none">
                <a:solidFill>
                  <a:schemeClr val="bg1"/>
                </a:solidFill>
              </a:rPr>
              <a:t>What do you infer from this quote, what did Herodotus mean by it?</a:t>
            </a:r>
          </a:p>
        </p:txBody>
      </p:sp>
      <p:sp>
        <p:nvSpPr>
          <p:cNvPr id="36870" name="Text Box 6"/>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556616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0-#ppt_w/2"/>
                                          </p:val>
                                        </p:tav>
                                        <p:tav tm="100000">
                                          <p:val>
                                            <p:strVal val="#ppt_x"/>
                                          </p:val>
                                        </p:tav>
                                      </p:tavLst>
                                    </p:anim>
                                    <p:anim calcmode="lin" valueType="num">
                                      <p:cBhvr additive="base">
                                        <p:cTn id="8"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48131"/>
                                        </p:tgtEl>
                                        <p:attrNameLst>
                                          <p:attrName>style.visibility</p:attrName>
                                        </p:attrNameLst>
                                      </p:cBhvr>
                                      <p:to>
                                        <p:strVal val="visible"/>
                                      </p:to>
                                    </p:set>
                                    <p:anim calcmode="lin" valueType="num">
                                      <p:cBhvr additive="base">
                                        <p:cTn id="13" dur="75" fill="hold"/>
                                        <p:tgtEl>
                                          <p:spTgt spid="48131"/>
                                        </p:tgtEl>
                                        <p:attrNameLst>
                                          <p:attrName>ppt_x</p:attrName>
                                        </p:attrNameLst>
                                      </p:cBhvr>
                                      <p:tavLst>
                                        <p:tav tm="0">
                                          <p:val>
                                            <p:strVal val="0-#ppt_w/2"/>
                                          </p:val>
                                        </p:tav>
                                        <p:tav tm="100000">
                                          <p:val>
                                            <p:strVal val="#ppt_x"/>
                                          </p:val>
                                        </p:tav>
                                      </p:tavLst>
                                    </p:anim>
                                    <p:anim calcmode="lin" valueType="num">
                                      <p:cBhvr additive="base">
                                        <p:cTn id="14" dur="75" fill="hold"/>
                                        <p:tgtEl>
                                          <p:spTgt spid="4813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3"/>
                                        </p:tgtEl>
                                        <p:attrNameLst>
                                          <p:attrName>style.visibility</p:attrName>
                                        </p:attrNameLst>
                                      </p:cBhvr>
                                      <p:to>
                                        <p:strVal val="visible"/>
                                      </p:to>
                                    </p:set>
                                    <p:anim calcmode="lin" valueType="num">
                                      <p:cBhvr additive="base">
                                        <p:cTn id="19" dur="500" fill="hold"/>
                                        <p:tgtEl>
                                          <p:spTgt spid="48133"/>
                                        </p:tgtEl>
                                        <p:attrNameLst>
                                          <p:attrName>ppt_x</p:attrName>
                                        </p:attrNameLst>
                                      </p:cBhvr>
                                      <p:tavLst>
                                        <p:tav tm="0">
                                          <p:val>
                                            <p:strVal val="0-#ppt_w/2"/>
                                          </p:val>
                                        </p:tav>
                                        <p:tav tm="100000">
                                          <p:val>
                                            <p:strVal val="#ppt_x"/>
                                          </p:val>
                                        </p:tav>
                                      </p:tavLst>
                                    </p:anim>
                                    <p:anim calcmode="lin" valueType="num">
                                      <p:cBhvr additive="base">
                                        <p:cTn id="20" dur="500" fill="hold"/>
                                        <p:tgtEl>
                                          <p:spTgt spid="48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132" grpId="0" autoUpdateAnimBg="0"/>
      <p:bldP spid="4813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home\twloessin\School\Units_Chpt Materials\CH 2 Egypt\Anubis god of embal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0" y="977900"/>
            <a:ext cx="7861300" cy="490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9" name="Text Box 3"/>
          <p:cNvSpPr txBox="1">
            <a:spLocks noChangeArrowheads="1"/>
          </p:cNvSpPr>
          <p:nvPr/>
        </p:nvSpPr>
        <p:spPr bwMode="auto">
          <a:xfrm>
            <a:off x="1279525" y="5908675"/>
            <a:ext cx="6645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chemeClr val="bg1"/>
                </a:solidFill>
              </a:rPr>
              <a:t>Annubis, god of embalming</a:t>
            </a:r>
          </a:p>
        </p:txBody>
      </p:sp>
      <p:sp>
        <p:nvSpPr>
          <p:cNvPr id="55300" name="Text Box 4"/>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1703425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D:\home\twloessin\School\Units_Chpt Materials\CH 2 Egypt\tomb pai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50" y="228600"/>
            <a:ext cx="5200650" cy="637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3" name="Text Box 3"/>
          <p:cNvSpPr txBox="1">
            <a:spLocks noChangeArrowheads="1"/>
          </p:cNvSpPr>
          <p:nvPr/>
        </p:nvSpPr>
        <p:spPr bwMode="auto">
          <a:xfrm>
            <a:off x="60325" y="1260475"/>
            <a:ext cx="3521075"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Young males educated as scribes paint the walls of a tomb in preparation for a burial.</a:t>
            </a:r>
          </a:p>
        </p:txBody>
      </p:sp>
      <p:sp>
        <p:nvSpPr>
          <p:cNvPr id="56324" name="Text Box 4"/>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774609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http://www.crystalinks.com/mc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0"/>
            <a:ext cx="1582737"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47" name="Picture 6" descr="http://www.crystalinks.com/mc3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1582738"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48" name="Picture 8" descr="http://www.crystalinks.com/mc3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0"/>
            <a:ext cx="1552575"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49" name="Picture 10" descr="http://www.crystalinks.com/mc3c.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1425" y="0"/>
            <a:ext cx="1552575"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0" name="Picture 12" descr="http://www.crystalinks.com/mc3d.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7025" y="3954463"/>
            <a:ext cx="3736975" cy="290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51" name="Text Box 13"/>
          <p:cNvSpPr txBox="1">
            <a:spLocks noChangeArrowheads="1"/>
          </p:cNvSpPr>
          <p:nvPr/>
        </p:nvSpPr>
        <p:spPr bwMode="auto">
          <a:xfrm>
            <a:off x="5486400" y="1676400"/>
            <a:ext cx="2454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400" b="0" u="none">
                <a:solidFill>
                  <a:schemeClr val="bg1"/>
                </a:solidFill>
              </a:rPr>
              <a:t>  Egyptian coffins</a:t>
            </a:r>
          </a:p>
        </p:txBody>
      </p:sp>
      <p:pic>
        <p:nvPicPr>
          <p:cNvPr id="57352" name="Picture 14" descr="http://www.terryslibrary.com/Terry_s_Travels/France/Paris/the_Louvre/Louvre_-_Egyptian_sarcoph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62400"/>
            <a:ext cx="52578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53" name="Text Box 15"/>
          <p:cNvSpPr txBox="1">
            <a:spLocks noChangeArrowheads="1"/>
          </p:cNvSpPr>
          <p:nvPr/>
        </p:nvSpPr>
        <p:spPr bwMode="auto">
          <a:xfrm>
            <a:off x="0" y="6613525"/>
            <a:ext cx="4343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t>PP Design of T. Loessin; Akins H.S.; photo British Museum</a:t>
            </a:r>
          </a:p>
        </p:txBody>
      </p:sp>
    </p:spTree>
    <p:extLst>
      <p:ext uri="{BB962C8B-B14F-4D97-AF65-F5344CB8AC3E}">
        <p14:creationId xmlns:p14="http://schemas.microsoft.com/office/powerpoint/2010/main" val="1092323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028"/>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pic>
        <p:nvPicPr>
          <p:cNvPr id="58371" name="Picture 1030" descr="http://www.crystalinks.com/tutmas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52400"/>
            <a:ext cx="1965325" cy="265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2" name="Picture 1032" descr="http://www.crystalinks.com/psusmas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28600"/>
            <a:ext cx="1885950" cy="2640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3" name="Picture 1034" descr="http://www.crystalinks.com/tjuy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28600"/>
            <a:ext cx="1927225"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4" name="Picture 1036" descr="http://www.crystalinks.com/yuy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28600"/>
            <a:ext cx="1792288"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5" name="Text Box 1037"/>
          <p:cNvSpPr txBox="1">
            <a:spLocks noChangeArrowheads="1"/>
          </p:cNvSpPr>
          <p:nvPr/>
        </p:nvSpPr>
        <p:spPr bwMode="auto">
          <a:xfrm>
            <a:off x="1279525" y="3698875"/>
            <a:ext cx="6645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chemeClr val="bg1"/>
                </a:solidFill>
              </a:rPr>
              <a:t>BURIAL MASKS</a:t>
            </a:r>
          </a:p>
        </p:txBody>
      </p:sp>
    </p:spTree>
    <p:extLst>
      <p:ext uri="{BB962C8B-B14F-4D97-AF65-F5344CB8AC3E}">
        <p14:creationId xmlns:p14="http://schemas.microsoft.com/office/powerpoint/2010/main" val="4273021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59395" name="Text Box 3"/>
          <p:cNvSpPr txBox="1">
            <a:spLocks noChangeArrowheads="1"/>
          </p:cNvSpPr>
          <p:nvPr/>
        </p:nvSpPr>
        <p:spPr bwMode="auto">
          <a:xfrm>
            <a:off x="136525" y="650875"/>
            <a:ext cx="64928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endParaRPr lang="en-US" b="0" u="none"/>
          </a:p>
        </p:txBody>
      </p:sp>
      <p:sp>
        <p:nvSpPr>
          <p:cNvPr id="77828" name="Text Box 4"/>
          <p:cNvSpPr txBox="1">
            <a:spLocks noChangeArrowheads="1"/>
          </p:cNvSpPr>
          <p:nvPr/>
        </p:nvSpPr>
        <p:spPr bwMode="auto">
          <a:xfrm>
            <a:off x="0" y="533400"/>
            <a:ext cx="3140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EGYPTIAN CULTURE</a:t>
            </a:r>
          </a:p>
        </p:txBody>
      </p:sp>
      <p:sp>
        <p:nvSpPr>
          <p:cNvPr id="77829" name="Text Box 5"/>
          <p:cNvSpPr txBox="1">
            <a:spLocks noChangeArrowheads="1"/>
          </p:cNvSpPr>
          <p:nvPr/>
        </p:nvSpPr>
        <p:spPr bwMode="auto">
          <a:xfrm>
            <a:off x="533400" y="838200"/>
            <a:ext cx="8321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B.  SOCIAL STRUCTURE</a:t>
            </a:r>
          </a:p>
        </p:txBody>
      </p:sp>
      <p:sp>
        <p:nvSpPr>
          <p:cNvPr id="77830" name="Text Box 6"/>
          <p:cNvSpPr txBox="1">
            <a:spLocks noChangeArrowheads="1"/>
          </p:cNvSpPr>
          <p:nvPr/>
        </p:nvSpPr>
        <p:spPr bwMode="auto">
          <a:xfrm>
            <a:off x="0" y="1447800"/>
            <a:ext cx="8991600"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a:t> Upper class</a:t>
            </a:r>
            <a:endParaRPr lang="en-US" b="0" u="none"/>
          </a:p>
          <a:p>
            <a:pPr eaLnBrk="1" hangingPunct="1"/>
            <a:r>
              <a:rPr lang="en-US" b="0" u="none"/>
              <a:t>  Landowners </a:t>
            </a:r>
            <a:r>
              <a:rPr lang="en-US" sz="1600" b="0" i="1" u="none"/>
              <a:t>(become familiar with other terms for this class – i.e., aristocracy or nobility)</a:t>
            </a:r>
          </a:p>
          <a:p>
            <a:pPr eaLnBrk="1" hangingPunct="1"/>
            <a:r>
              <a:rPr lang="en-US" b="0" u="none"/>
              <a:t>  Priests</a:t>
            </a:r>
          </a:p>
          <a:p>
            <a:pPr eaLnBrk="1" hangingPunct="1"/>
            <a:r>
              <a:rPr lang="en-US" b="0" u="none"/>
              <a:t>  Army commanders</a:t>
            </a:r>
          </a:p>
          <a:p>
            <a:pPr eaLnBrk="1" hangingPunct="1"/>
            <a:r>
              <a:rPr lang="en-US" b="0" u="none"/>
              <a:t>  Government officials</a:t>
            </a:r>
            <a:endParaRPr lang="en-US" b="0"/>
          </a:p>
        </p:txBody>
      </p:sp>
      <p:pic>
        <p:nvPicPr>
          <p:cNvPr id="77831" name="Picture 7" descr="D:\home\twloessin\School\Units_Chpt Materials\CH 2 Egypt\Bas-relief of servants attending royal la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3810000"/>
            <a:ext cx="4286250" cy="272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32" name="Text Box 8"/>
          <p:cNvSpPr txBox="1">
            <a:spLocks noChangeArrowheads="1"/>
          </p:cNvSpPr>
          <p:nvPr/>
        </p:nvSpPr>
        <p:spPr bwMode="auto">
          <a:xfrm>
            <a:off x="0" y="1143000"/>
            <a:ext cx="67976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a:t> Royal Family</a:t>
            </a:r>
            <a:endParaRPr lang="en-US" b="0" u="none"/>
          </a:p>
        </p:txBody>
      </p:sp>
      <p:sp>
        <p:nvSpPr>
          <p:cNvPr id="77833" name="Text Box 9"/>
          <p:cNvSpPr txBox="1">
            <a:spLocks noChangeArrowheads="1"/>
          </p:cNvSpPr>
          <p:nvPr/>
        </p:nvSpPr>
        <p:spPr bwMode="auto">
          <a:xfrm>
            <a:off x="381000" y="5105400"/>
            <a:ext cx="42830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Bas-relief of servants attending a royal lady.</a:t>
            </a:r>
          </a:p>
        </p:txBody>
      </p:sp>
      <p:pic>
        <p:nvPicPr>
          <p:cNvPr id="77836" name="Picture 12" descr="D:\home\twloessin\School\Units_Chpt Materials\CH 2 Egypt\Royal Barge of Ptolemy IV moored at Memph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640013"/>
            <a:ext cx="6705600" cy="421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37" name="Text Box 13"/>
          <p:cNvSpPr txBox="1">
            <a:spLocks noChangeArrowheads="1"/>
          </p:cNvSpPr>
          <p:nvPr/>
        </p:nvSpPr>
        <p:spPr bwMode="auto">
          <a:xfrm>
            <a:off x="0" y="4876800"/>
            <a:ext cx="2590800" cy="5810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600" b="0" u="none">
                <a:solidFill>
                  <a:srgbClr val="663300"/>
                </a:solidFill>
              </a:rPr>
              <a:t>Royal barge of Ptolemy IV moored at Memphis.</a:t>
            </a:r>
          </a:p>
        </p:txBody>
      </p:sp>
      <p:pic>
        <p:nvPicPr>
          <p:cNvPr id="77838" name="Picture 14" descr="D:\home\twloessin\School\Units_Chpt Materials\CH 2 Egypt\wealthy man's home at amar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474913"/>
            <a:ext cx="6934200" cy="438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39" name="Text Box 15"/>
          <p:cNvSpPr txBox="1">
            <a:spLocks noChangeArrowheads="1"/>
          </p:cNvSpPr>
          <p:nvPr/>
        </p:nvSpPr>
        <p:spPr bwMode="auto">
          <a:xfrm>
            <a:off x="0" y="4800600"/>
            <a:ext cx="2286000" cy="6413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rgbClr val="663300"/>
                </a:solidFill>
              </a:rPr>
              <a:t>Wealthy man</a:t>
            </a:r>
            <a:r>
              <a:rPr lang="ja-JP" altLang="en-US" b="0" u="none">
                <a:solidFill>
                  <a:srgbClr val="663300"/>
                </a:solidFill>
              </a:rPr>
              <a:t>’</a:t>
            </a:r>
            <a:r>
              <a:rPr lang="en-US" b="0" u="none">
                <a:solidFill>
                  <a:srgbClr val="663300"/>
                </a:solidFill>
              </a:rPr>
              <a:t>s house at Amarna.</a:t>
            </a:r>
          </a:p>
        </p:txBody>
      </p:sp>
      <p:sp>
        <p:nvSpPr>
          <p:cNvPr id="59406" name="Text Box 16"/>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695122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additive="base">
                                        <p:cTn id="7" dur="500" fill="hold"/>
                                        <p:tgtEl>
                                          <p:spTgt spid="77828"/>
                                        </p:tgtEl>
                                        <p:attrNameLst>
                                          <p:attrName>ppt_x</p:attrName>
                                        </p:attrNameLst>
                                      </p:cBhvr>
                                      <p:tavLst>
                                        <p:tav tm="0">
                                          <p:val>
                                            <p:strVal val="0-#ppt_w/2"/>
                                          </p:val>
                                        </p:tav>
                                        <p:tav tm="100000">
                                          <p:val>
                                            <p:strVal val="#ppt_x"/>
                                          </p:val>
                                        </p:tav>
                                      </p:tavLst>
                                    </p:anim>
                                    <p:anim calcmode="lin" valueType="num">
                                      <p:cBhvr additive="base">
                                        <p:cTn id="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9"/>
                                        </p:tgtEl>
                                        <p:attrNameLst>
                                          <p:attrName>style.visibility</p:attrName>
                                        </p:attrNameLst>
                                      </p:cBhvr>
                                      <p:to>
                                        <p:strVal val="visible"/>
                                      </p:to>
                                    </p:set>
                                    <p:anim calcmode="lin" valueType="num">
                                      <p:cBhvr additive="base">
                                        <p:cTn id="13" dur="500" fill="hold"/>
                                        <p:tgtEl>
                                          <p:spTgt spid="77829"/>
                                        </p:tgtEl>
                                        <p:attrNameLst>
                                          <p:attrName>ppt_x</p:attrName>
                                        </p:attrNameLst>
                                      </p:cBhvr>
                                      <p:tavLst>
                                        <p:tav tm="0">
                                          <p:val>
                                            <p:strVal val="0-#ppt_w/2"/>
                                          </p:val>
                                        </p:tav>
                                        <p:tav tm="100000">
                                          <p:val>
                                            <p:strVal val="#ppt_x"/>
                                          </p:val>
                                        </p:tav>
                                      </p:tavLst>
                                    </p:anim>
                                    <p:anim calcmode="lin" valueType="num">
                                      <p:cBhvr additive="base">
                                        <p:cTn id="14" dur="500" fill="hold"/>
                                        <p:tgtEl>
                                          <p:spTgt spid="7782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7831"/>
                                        </p:tgtEl>
                                        <p:attrNameLst>
                                          <p:attrName>style.visibility</p:attrName>
                                        </p:attrNameLst>
                                      </p:cBhvr>
                                      <p:to>
                                        <p:strVal val="visible"/>
                                      </p:to>
                                    </p:set>
                                    <p:anim calcmode="lin" valueType="num">
                                      <p:cBhvr additive="base">
                                        <p:cTn id="19" dur="500" fill="hold"/>
                                        <p:tgtEl>
                                          <p:spTgt spid="77831"/>
                                        </p:tgtEl>
                                        <p:attrNameLst>
                                          <p:attrName>ppt_x</p:attrName>
                                        </p:attrNameLst>
                                      </p:cBhvr>
                                      <p:tavLst>
                                        <p:tav tm="0">
                                          <p:val>
                                            <p:strVal val="0-#ppt_w/2"/>
                                          </p:val>
                                        </p:tav>
                                        <p:tav tm="100000">
                                          <p:val>
                                            <p:strVal val="#ppt_x"/>
                                          </p:val>
                                        </p:tav>
                                      </p:tavLst>
                                    </p:anim>
                                    <p:anim calcmode="lin" valueType="num">
                                      <p:cBhvr additive="base">
                                        <p:cTn id="20" dur="500" fill="hold"/>
                                        <p:tgtEl>
                                          <p:spTgt spid="7783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33"/>
                                        </p:tgtEl>
                                        <p:attrNameLst>
                                          <p:attrName>style.visibility</p:attrName>
                                        </p:attrNameLst>
                                      </p:cBhvr>
                                      <p:to>
                                        <p:strVal val="visible"/>
                                      </p:to>
                                    </p:set>
                                    <p:anim calcmode="lin" valueType="num">
                                      <p:cBhvr additive="base">
                                        <p:cTn id="25" dur="500" fill="hold"/>
                                        <p:tgtEl>
                                          <p:spTgt spid="77833"/>
                                        </p:tgtEl>
                                        <p:attrNameLst>
                                          <p:attrName>ppt_x</p:attrName>
                                        </p:attrNameLst>
                                      </p:cBhvr>
                                      <p:tavLst>
                                        <p:tav tm="0">
                                          <p:val>
                                            <p:strVal val="0-#ppt_w/2"/>
                                          </p:val>
                                        </p:tav>
                                        <p:tav tm="100000">
                                          <p:val>
                                            <p:strVal val="#ppt_x"/>
                                          </p:val>
                                        </p:tav>
                                      </p:tavLst>
                                    </p:anim>
                                    <p:anim calcmode="lin" valueType="num">
                                      <p:cBhvr additive="base">
                                        <p:cTn id="26" dur="500" fill="hold"/>
                                        <p:tgtEl>
                                          <p:spTgt spid="7783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7832"/>
                                        </p:tgtEl>
                                        <p:attrNameLst>
                                          <p:attrName>style.visibility</p:attrName>
                                        </p:attrNameLst>
                                      </p:cBhvr>
                                      <p:to>
                                        <p:strVal val="visible"/>
                                      </p:to>
                                    </p:set>
                                    <p:anim calcmode="lin" valueType="num">
                                      <p:cBhvr additive="base">
                                        <p:cTn id="31" dur="500" fill="hold"/>
                                        <p:tgtEl>
                                          <p:spTgt spid="77832"/>
                                        </p:tgtEl>
                                        <p:attrNameLst>
                                          <p:attrName>ppt_x</p:attrName>
                                        </p:attrNameLst>
                                      </p:cBhvr>
                                      <p:tavLst>
                                        <p:tav tm="0">
                                          <p:val>
                                            <p:strVal val="0-#ppt_w/2"/>
                                          </p:val>
                                        </p:tav>
                                        <p:tav tm="100000">
                                          <p:val>
                                            <p:strVal val="#ppt_x"/>
                                          </p:val>
                                        </p:tav>
                                      </p:tavLst>
                                    </p:anim>
                                    <p:anim calcmode="lin" valueType="num">
                                      <p:cBhvr additive="base">
                                        <p:cTn id="32" dur="500" fill="hold"/>
                                        <p:tgtEl>
                                          <p:spTgt spid="7783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77836"/>
                                        </p:tgtEl>
                                        <p:attrNameLst>
                                          <p:attrName>style.visibility</p:attrName>
                                        </p:attrNameLst>
                                      </p:cBhvr>
                                      <p:to>
                                        <p:strVal val="visible"/>
                                      </p:to>
                                    </p:set>
                                    <p:anim calcmode="lin" valueType="num">
                                      <p:cBhvr additive="base">
                                        <p:cTn id="37" dur="500" fill="hold"/>
                                        <p:tgtEl>
                                          <p:spTgt spid="77836"/>
                                        </p:tgtEl>
                                        <p:attrNameLst>
                                          <p:attrName>ppt_x</p:attrName>
                                        </p:attrNameLst>
                                      </p:cBhvr>
                                      <p:tavLst>
                                        <p:tav tm="0">
                                          <p:val>
                                            <p:strVal val="0-#ppt_w/2"/>
                                          </p:val>
                                        </p:tav>
                                        <p:tav tm="100000">
                                          <p:val>
                                            <p:strVal val="#ppt_x"/>
                                          </p:val>
                                        </p:tav>
                                      </p:tavLst>
                                    </p:anim>
                                    <p:anim calcmode="lin" valueType="num">
                                      <p:cBhvr additive="base">
                                        <p:cTn id="38" dur="500" fill="hold"/>
                                        <p:tgtEl>
                                          <p:spTgt spid="7783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7837"/>
                                        </p:tgtEl>
                                        <p:attrNameLst>
                                          <p:attrName>style.visibility</p:attrName>
                                        </p:attrNameLst>
                                      </p:cBhvr>
                                      <p:to>
                                        <p:strVal val="visible"/>
                                      </p:to>
                                    </p:set>
                                    <p:anim calcmode="lin" valueType="num">
                                      <p:cBhvr additive="base">
                                        <p:cTn id="43" dur="500" fill="hold"/>
                                        <p:tgtEl>
                                          <p:spTgt spid="77837"/>
                                        </p:tgtEl>
                                        <p:attrNameLst>
                                          <p:attrName>ppt_x</p:attrName>
                                        </p:attrNameLst>
                                      </p:cBhvr>
                                      <p:tavLst>
                                        <p:tav tm="0">
                                          <p:val>
                                            <p:strVal val="0-#ppt_w/2"/>
                                          </p:val>
                                        </p:tav>
                                        <p:tav tm="100000">
                                          <p:val>
                                            <p:strVal val="#ppt_x"/>
                                          </p:val>
                                        </p:tav>
                                      </p:tavLst>
                                    </p:anim>
                                    <p:anim calcmode="lin" valueType="num">
                                      <p:cBhvr additive="base">
                                        <p:cTn id="44" dur="500" fill="hold"/>
                                        <p:tgtEl>
                                          <p:spTgt spid="7783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iterate type="lt">
                                    <p:tmPct val="100000"/>
                                  </p:iterate>
                                  <p:childTnLst>
                                    <p:set>
                                      <p:cBhvr>
                                        <p:cTn id="48" dur="1" fill="hold">
                                          <p:stCondLst>
                                            <p:cond delay="0"/>
                                          </p:stCondLst>
                                        </p:cTn>
                                        <p:tgtEl>
                                          <p:spTgt spid="77830"/>
                                        </p:tgtEl>
                                        <p:attrNameLst>
                                          <p:attrName>style.visibility</p:attrName>
                                        </p:attrNameLst>
                                      </p:cBhvr>
                                      <p:to>
                                        <p:strVal val="visible"/>
                                      </p:to>
                                    </p:set>
                                    <p:anim calcmode="lin" valueType="num">
                                      <p:cBhvr additive="base">
                                        <p:cTn id="49" dur="75" fill="hold"/>
                                        <p:tgtEl>
                                          <p:spTgt spid="77830"/>
                                        </p:tgtEl>
                                        <p:attrNameLst>
                                          <p:attrName>ppt_x</p:attrName>
                                        </p:attrNameLst>
                                      </p:cBhvr>
                                      <p:tavLst>
                                        <p:tav tm="0">
                                          <p:val>
                                            <p:strVal val="0-#ppt_w/2"/>
                                          </p:val>
                                        </p:tav>
                                        <p:tav tm="100000">
                                          <p:val>
                                            <p:strVal val="#ppt_x"/>
                                          </p:val>
                                        </p:tav>
                                      </p:tavLst>
                                    </p:anim>
                                    <p:anim calcmode="lin" valueType="num">
                                      <p:cBhvr additive="base">
                                        <p:cTn id="50" dur="75" fill="hold"/>
                                        <p:tgtEl>
                                          <p:spTgt spid="7783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77838"/>
                                        </p:tgtEl>
                                        <p:attrNameLst>
                                          <p:attrName>style.visibility</p:attrName>
                                        </p:attrNameLst>
                                      </p:cBhvr>
                                      <p:to>
                                        <p:strVal val="visible"/>
                                      </p:to>
                                    </p:set>
                                    <p:anim calcmode="lin" valueType="num">
                                      <p:cBhvr additive="base">
                                        <p:cTn id="55" dur="500" fill="hold"/>
                                        <p:tgtEl>
                                          <p:spTgt spid="77838"/>
                                        </p:tgtEl>
                                        <p:attrNameLst>
                                          <p:attrName>ppt_x</p:attrName>
                                        </p:attrNameLst>
                                      </p:cBhvr>
                                      <p:tavLst>
                                        <p:tav tm="0">
                                          <p:val>
                                            <p:strVal val="0-#ppt_w/2"/>
                                          </p:val>
                                        </p:tav>
                                        <p:tav tm="100000">
                                          <p:val>
                                            <p:strVal val="#ppt_x"/>
                                          </p:val>
                                        </p:tav>
                                      </p:tavLst>
                                    </p:anim>
                                    <p:anim calcmode="lin" valueType="num">
                                      <p:cBhvr additive="base">
                                        <p:cTn id="56" dur="500" fill="hold"/>
                                        <p:tgtEl>
                                          <p:spTgt spid="77838"/>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7839"/>
                                        </p:tgtEl>
                                        <p:attrNameLst>
                                          <p:attrName>style.visibility</p:attrName>
                                        </p:attrNameLst>
                                      </p:cBhvr>
                                      <p:to>
                                        <p:strVal val="visible"/>
                                      </p:to>
                                    </p:set>
                                    <p:anim calcmode="lin" valueType="num">
                                      <p:cBhvr additive="base">
                                        <p:cTn id="61" dur="500" fill="hold"/>
                                        <p:tgtEl>
                                          <p:spTgt spid="77839"/>
                                        </p:tgtEl>
                                        <p:attrNameLst>
                                          <p:attrName>ppt_x</p:attrName>
                                        </p:attrNameLst>
                                      </p:cBhvr>
                                      <p:tavLst>
                                        <p:tav tm="0">
                                          <p:val>
                                            <p:strVal val="0-#ppt_w/2"/>
                                          </p:val>
                                        </p:tav>
                                        <p:tav tm="100000">
                                          <p:val>
                                            <p:strVal val="#ppt_x"/>
                                          </p:val>
                                        </p:tav>
                                      </p:tavLst>
                                    </p:anim>
                                    <p:anim calcmode="lin" valueType="num">
                                      <p:cBhvr additive="base">
                                        <p:cTn id="62" dur="500" fill="hold"/>
                                        <p:tgtEl>
                                          <p:spTgt spid="778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utoUpdateAnimBg="0"/>
      <p:bldP spid="77829" grpId="0" autoUpdateAnimBg="0"/>
      <p:bldP spid="77830" grpId="0" autoUpdateAnimBg="0"/>
      <p:bldP spid="77832" grpId="0" autoUpdateAnimBg="0"/>
      <p:bldP spid="77833" grpId="0" autoUpdateAnimBg="0"/>
      <p:bldP spid="77837" grpId="0" animBg="1" autoUpdateAnimBg="0"/>
      <p:bldP spid="77839"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60419" name="Text Box 3"/>
          <p:cNvSpPr txBox="1">
            <a:spLocks noChangeArrowheads="1"/>
          </p:cNvSpPr>
          <p:nvPr/>
        </p:nvSpPr>
        <p:spPr bwMode="auto">
          <a:xfrm>
            <a:off x="136525" y="650875"/>
            <a:ext cx="64928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endParaRPr lang="en-US" b="0" u="none"/>
          </a:p>
        </p:txBody>
      </p:sp>
      <p:sp>
        <p:nvSpPr>
          <p:cNvPr id="60420" name="Text Box 4"/>
          <p:cNvSpPr txBox="1">
            <a:spLocks noChangeArrowheads="1"/>
          </p:cNvSpPr>
          <p:nvPr/>
        </p:nvSpPr>
        <p:spPr bwMode="auto">
          <a:xfrm>
            <a:off x="0" y="533400"/>
            <a:ext cx="3140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EGYPTIAN CULTURE</a:t>
            </a:r>
          </a:p>
        </p:txBody>
      </p:sp>
      <p:sp>
        <p:nvSpPr>
          <p:cNvPr id="60421" name="Text Box 5"/>
          <p:cNvSpPr txBox="1">
            <a:spLocks noChangeArrowheads="1"/>
          </p:cNvSpPr>
          <p:nvPr/>
        </p:nvSpPr>
        <p:spPr bwMode="auto">
          <a:xfrm>
            <a:off x="533400" y="838200"/>
            <a:ext cx="8321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B.  SOCIAL STRUCTURE</a:t>
            </a:r>
          </a:p>
        </p:txBody>
      </p:sp>
      <p:sp>
        <p:nvSpPr>
          <p:cNvPr id="60422" name="Text Box 6"/>
          <p:cNvSpPr txBox="1">
            <a:spLocks noChangeArrowheads="1"/>
          </p:cNvSpPr>
          <p:nvPr/>
        </p:nvSpPr>
        <p:spPr bwMode="auto">
          <a:xfrm>
            <a:off x="0" y="1447800"/>
            <a:ext cx="6797675"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a:t> Upper class</a:t>
            </a:r>
            <a:endParaRPr lang="en-US" b="0" u="none"/>
          </a:p>
          <a:p>
            <a:pPr eaLnBrk="1" hangingPunct="1"/>
            <a:r>
              <a:rPr lang="en-US" b="0" u="none"/>
              <a:t>  Landowners (also known as aristocracy or nobility)</a:t>
            </a:r>
          </a:p>
          <a:p>
            <a:pPr eaLnBrk="1" hangingPunct="1"/>
            <a:r>
              <a:rPr lang="en-US" b="0" u="none"/>
              <a:t>  Priests</a:t>
            </a:r>
          </a:p>
          <a:p>
            <a:pPr eaLnBrk="1" hangingPunct="1"/>
            <a:r>
              <a:rPr lang="en-US" b="0" u="none"/>
              <a:t>  Army commanders</a:t>
            </a:r>
          </a:p>
          <a:p>
            <a:pPr eaLnBrk="1" hangingPunct="1"/>
            <a:r>
              <a:rPr lang="en-US" b="0" u="none"/>
              <a:t>  Government officials</a:t>
            </a:r>
            <a:endParaRPr lang="en-US" b="0"/>
          </a:p>
        </p:txBody>
      </p:sp>
      <p:sp>
        <p:nvSpPr>
          <p:cNvPr id="60423" name="Text Box 8"/>
          <p:cNvSpPr txBox="1">
            <a:spLocks noChangeArrowheads="1"/>
          </p:cNvSpPr>
          <p:nvPr/>
        </p:nvSpPr>
        <p:spPr bwMode="auto">
          <a:xfrm>
            <a:off x="0" y="1143000"/>
            <a:ext cx="67976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a:t> Royal Family</a:t>
            </a:r>
            <a:endParaRPr lang="en-US" b="0" u="none"/>
          </a:p>
        </p:txBody>
      </p:sp>
      <p:sp>
        <p:nvSpPr>
          <p:cNvPr id="78862" name="Text Box 14"/>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
        <p:nvSpPr>
          <p:cNvPr id="78863" name="Text Box 15"/>
          <p:cNvSpPr txBox="1">
            <a:spLocks noChangeArrowheads="1"/>
          </p:cNvSpPr>
          <p:nvPr/>
        </p:nvSpPr>
        <p:spPr bwMode="auto">
          <a:xfrm>
            <a:off x="0" y="2895600"/>
            <a:ext cx="3124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u="none"/>
              <a:t> </a:t>
            </a:r>
            <a:r>
              <a:rPr lang="en-US" b="0"/>
              <a:t>Middle Class</a:t>
            </a:r>
            <a:endParaRPr lang="en-US" b="0" u="none"/>
          </a:p>
          <a:p>
            <a:pPr eaLnBrk="1" hangingPunct="1"/>
            <a:r>
              <a:rPr lang="en-US" b="0" u="none"/>
              <a:t>   (merchants / artisans)</a:t>
            </a:r>
          </a:p>
        </p:txBody>
      </p:sp>
      <p:pic>
        <p:nvPicPr>
          <p:cNvPr id="60426" name="Picture 17" descr="http://www.curiousantiquities.com/images/BronzeSp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438400"/>
            <a:ext cx="33718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7" name="Text Box 18"/>
          <p:cNvSpPr txBox="1">
            <a:spLocks noChangeArrowheads="1"/>
          </p:cNvSpPr>
          <p:nvPr/>
        </p:nvSpPr>
        <p:spPr bwMode="auto">
          <a:xfrm>
            <a:off x="4343400" y="3089275"/>
            <a:ext cx="3962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rgbClr val="663300"/>
                </a:solidFill>
              </a:rPr>
              <a:t>Egyptian bronze spear points, 300 BCE</a:t>
            </a:r>
          </a:p>
        </p:txBody>
      </p:sp>
      <p:pic>
        <p:nvPicPr>
          <p:cNvPr id="78868" name="Picture 20" descr="http://www.curiousantiquities.com/images/EgySphinx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362200"/>
            <a:ext cx="36576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69" name="Text Box 21"/>
          <p:cNvSpPr txBox="1">
            <a:spLocks noChangeArrowheads="1"/>
          </p:cNvSpPr>
          <p:nvPr/>
        </p:nvSpPr>
        <p:spPr bwMode="auto">
          <a:xfrm>
            <a:off x="3810000" y="4876800"/>
            <a:ext cx="4587875"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1400" u="none">
                <a:solidFill>
                  <a:srgbClr val="663300"/>
                </a:solidFill>
              </a:rPr>
              <a:t>Beautifully carved soapstone </a:t>
            </a:r>
          </a:p>
          <a:p>
            <a:pPr algn="ctr" eaLnBrk="1" hangingPunct="1"/>
            <a:r>
              <a:rPr lang="en-US" sz="1400" u="none">
                <a:solidFill>
                  <a:srgbClr val="663300"/>
                </a:solidFill>
              </a:rPr>
              <a:t>Sphinx storage dish.</a:t>
            </a:r>
            <a:r>
              <a:rPr lang="en-US" sz="1400" b="0" u="none">
                <a:solidFill>
                  <a:srgbClr val="663300"/>
                </a:solidFill>
              </a:rPr>
              <a:t>  </a:t>
            </a:r>
          </a:p>
          <a:p>
            <a:pPr algn="ctr" eaLnBrk="1" hangingPunct="1"/>
            <a:r>
              <a:rPr lang="en-US" sz="1400" b="0" i="1" u="none">
                <a:solidFill>
                  <a:srgbClr val="663300"/>
                </a:solidFill>
              </a:rPr>
              <a:t>Middle Kingdom period</a:t>
            </a:r>
            <a:endParaRPr lang="en-US" sz="1400" b="0" u="none">
              <a:solidFill>
                <a:srgbClr val="663300"/>
              </a:solidFill>
            </a:endParaRPr>
          </a:p>
        </p:txBody>
      </p:sp>
      <p:sp>
        <p:nvSpPr>
          <p:cNvPr id="78872" name="Text Box 24"/>
          <p:cNvSpPr txBox="1">
            <a:spLocks noChangeArrowheads="1"/>
          </p:cNvSpPr>
          <p:nvPr/>
        </p:nvSpPr>
        <p:spPr bwMode="auto">
          <a:xfrm>
            <a:off x="0" y="3505200"/>
            <a:ext cx="3733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u="none"/>
              <a:t> </a:t>
            </a:r>
            <a:r>
              <a:rPr lang="en-US" b="0"/>
              <a:t>Lower class</a:t>
            </a:r>
            <a:endParaRPr lang="en-US" b="0" u="none"/>
          </a:p>
          <a:p>
            <a:pPr eaLnBrk="1" hangingPunct="1"/>
            <a:r>
              <a:rPr lang="en-US" b="0" u="none"/>
              <a:t>   (peasant farmers, unskilled laborers)</a:t>
            </a:r>
          </a:p>
        </p:txBody>
      </p:sp>
      <p:sp>
        <p:nvSpPr>
          <p:cNvPr id="78874" name="Text Box 26"/>
          <p:cNvSpPr txBox="1">
            <a:spLocks noChangeArrowheads="1"/>
          </p:cNvSpPr>
          <p:nvPr/>
        </p:nvSpPr>
        <p:spPr bwMode="auto">
          <a:xfrm>
            <a:off x="152400" y="4191000"/>
            <a:ext cx="3124200" cy="14747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b="0" i="1" u="none">
                <a:solidFill>
                  <a:srgbClr val="FF0000"/>
                </a:solidFill>
              </a:rPr>
              <a:t>Socially Mobile classes</a:t>
            </a:r>
            <a:endParaRPr lang="en-US" b="0" u="none">
              <a:solidFill>
                <a:srgbClr val="FF0000"/>
              </a:solidFill>
            </a:endParaRPr>
          </a:p>
          <a:p>
            <a:pPr algn="ctr" eaLnBrk="1" hangingPunct="1"/>
            <a:r>
              <a:rPr lang="en-US" b="0" u="none">
                <a:solidFill>
                  <a:schemeClr val="accent2"/>
                </a:solidFill>
              </a:rPr>
              <a:t>Not </a:t>
            </a:r>
            <a:r>
              <a:rPr lang="ja-JP" altLang="en-US" b="0" u="none">
                <a:solidFill>
                  <a:schemeClr val="accent2"/>
                </a:solidFill>
              </a:rPr>
              <a:t>“</a:t>
            </a:r>
            <a:r>
              <a:rPr lang="en-US" b="0" u="none">
                <a:solidFill>
                  <a:schemeClr val="accent2"/>
                </a:solidFill>
              </a:rPr>
              <a:t>locked in</a:t>
            </a:r>
            <a:r>
              <a:rPr lang="ja-JP" altLang="en-US" b="0" u="none">
                <a:solidFill>
                  <a:schemeClr val="accent2"/>
                </a:solidFill>
              </a:rPr>
              <a:t>”</a:t>
            </a:r>
            <a:r>
              <a:rPr lang="en-US" b="0" u="none">
                <a:solidFill>
                  <a:schemeClr val="accent2"/>
                </a:solidFill>
              </a:rPr>
              <a:t>, </a:t>
            </a:r>
          </a:p>
          <a:p>
            <a:pPr algn="ctr" eaLnBrk="1" hangingPunct="1"/>
            <a:r>
              <a:rPr lang="en-US" b="0" u="none">
                <a:solidFill>
                  <a:schemeClr val="accent2"/>
                </a:solidFill>
              </a:rPr>
              <a:t>lower and middle classes </a:t>
            </a:r>
          </a:p>
          <a:p>
            <a:pPr algn="ctr" eaLnBrk="1" hangingPunct="1"/>
            <a:r>
              <a:rPr lang="en-US" b="0">
                <a:solidFill>
                  <a:schemeClr val="accent2"/>
                </a:solidFill>
              </a:rPr>
              <a:t>could rise up</a:t>
            </a:r>
            <a:r>
              <a:rPr lang="en-US" b="0" u="none">
                <a:solidFill>
                  <a:schemeClr val="accent2"/>
                </a:solidFill>
              </a:rPr>
              <a:t> through marriage or through merit (success).</a:t>
            </a:r>
            <a:endParaRPr lang="en-US" b="0" i="1" u="none">
              <a:solidFill>
                <a:schemeClr val="accent2"/>
              </a:solidFill>
            </a:endParaRPr>
          </a:p>
        </p:txBody>
      </p:sp>
      <p:pic>
        <p:nvPicPr>
          <p:cNvPr id="78878" name="Picture 3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133600"/>
            <a:ext cx="5410200" cy="280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83" name="Text Box 35"/>
          <p:cNvSpPr txBox="1">
            <a:spLocks noChangeArrowheads="1"/>
          </p:cNvSpPr>
          <p:nvPr/>
        </p:nvSpPr>
        <p:spPr bwMode="auto">
          <a:xfrm>
            <a:off x="4038600" y="4876800"/>
            <a:ext cx="5105400" cy="942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400" b="0" u="none">
                <a:solidFill>
                  <a:srgbClr val="663300"/>
                </a:solidFill>
              </a:rPr>
              <a:t>A.  Harvesting grain;  B. Musicians play for the workers in the fields;  C. Women winnowing the grain;  D. Scribes tally the farmer</a:t>
            </a:r>
            <a:r>
              <a:rPr lang="ja-JP" altLang="en-US" sz="1400" b="0" u="none">
                <a:solidFill>
                  <a:srgbClr val="663300"/>
                </a:solidFill>
              </a:rPr>
              <a:t>’</a:t>
            </a:r>
            <a:r>
              <a:rPr lang="en-US" sz="1400" b="0" u="none">
                <a:solidFill>
                  <a:srgbClr val="663300"/>
                </a:solidFill>
              </a:rPr>
              <a:t>s taxes;  E. The farmer</a:t>
            </a:r>
            <a:r>
              <a:rPr lang="ja-JP" altLang="en-US" sz="1400" b="0" u="none">
                <a:solidFill>
                  <a:srgbClr val="663300"/>
                </a:solidFill>
              </a:rPr>
              <a:t>’</a:t>
            </a:r>
            <a:r>
              <a:rPr lang="en-US" sz="1400" b="0" u="none">
                <a:solidFill>
                  <a:srgbClr val="663300"/>
                </a:solidFill>
              </a:rPr>
              <a:t>s son tending the livestock / cattle.</a:t>
            </a:r>
          </a:p>
          <a:p>
            <a:pPr algn="r" eaLnBrk="1" hangingPunct="1"/>
            <a:endParaRPr lang="en-US" sz="1400" b="0" u="none">
              <a:solidFill>
                <a:srgbClr val="663300"/>
              </a:solidFill>
            </a:endParaRPr>
          </a:p>
        </p:txBody>
      </p:sp>
    </p:spTree>
    <p:extLst>
      <p:ext uri="{BB962C8B-B14F-4D97-AF65-F5344CB8AC3E}">
        <p14:creationId xmlns:p14="http://schemas.microsoft.com/office/powerpoint/2010/main" val="4136704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63"/>
                                        </p:tgtEl>
                                        <p:attrNameLst>
                                          <p:attrName>style.visibility</p:attrName>
                                        </p:attrNameLst>
                                      </p:cBhvr>
                                      <p:to>
                                        <p:strVal val="visible"/>
                                      </p:to>
                                    </p:set>
                                    <p:anim calcmode="lin" valueType="num">
                                      <p:cBhvr additive="base">
                                        <p:cTn id="7" dur="500" fill="hold"/>
                                        <p:tgtEl>
                                          <p:spTgt spid="78863"/>
                                        </p:tgtEl>
                                        <p:attrNameLst>
                                          <p:attrName>ppt_x</p:attrName>
                                        </p:attrNameLst>
                                      </p:cBhvr>
                                      <p:tavLst>
                                        <p:tav tm="0">
                                          <p:val>
                                            <p:strVal val="0-#ppt_w/2"/>
                                          </p:val>
                                        </p:tav>
                                        <p:tav tm="100000">
                                          <p:val>
                                            <p:strVal val="#ppt_x"/>
                                          </p:val>
                                        </p:tav>
                                      </p:tavLst>
                                    </p:anim>
                                    <p:anim calcmode="lin" valueType="num">
                                      <p:cBhvr additive="base">
                                        <p:cTn id="8" dur="500" fill="hold"/>
                                        <p:tgtEl>
                                          <p:spTgt spid="788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8868"/>
                                        </p:tgtEl>
                                        <p:attrNameLst>
                                          <p:attrName>style.visibility</p:attrName>
                                        </p:attrNameLst>
                                      </p:cBhvr>
                                      <p:to>
                                        <p:strVal val="visible"/>
                                      </p:to>
                                    </p:set>
                                    <p:anim calcmode="lin" valueType="num">
                                      <p:cBhvr additive="base">
                                        <p:cTn id="13" dur="500" fill="hold"/>
                                        <p:tgtEl>
                                          <p:spTgt spid="78868"/>
                                        </p:tgtEl>
                                        <p:attrNameLst>
                                          <p:attrName>ppt_x</p:attrName>
                                        </p:attrNameLst>
                                      </p:cBhvr>
                                      <p:tavLst>
                                        <p:tav tm="0">
                                          <p:val>
                                            <p:strVal val="0-#ppt_w/2"/>
                                          </p:val>
                                        </p:tav>
                                        <p:tav tm="100000">
                                          <p:val>
                                            <p:strVal val="#ppt_x"/>
                                          </p:val>
                                        </p:tav>
                                      </p:tavLst>
                                    </p:anim>
                                    <p:anim calcmode="lin" valueType="num">
                                      <p:cBhvr additive="base">
                                        <p:cTn id="14" dur="500" fill="hold"/>
                                        <p:tgtEl>
                                          <p:spTgt spid="7886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69"/>
                                        </p:tgtEl>
                                        <p:attrNameLst>
                                          <p:attrName>style.visibility</p:attrName>
                                        </p:attrNameLst>
                                      </p:cBhvr>
                                      <p:to>
                                        <p:strVal val="visible"/>
                                      </p:to>
                                    </p:set>
                                    <p:anim calcmode="lin" valueType="num">
                                      <p:cBhvr additive="base">
                                        <p:cTn id="19" dur="500" fill="hold"/>
                                        <p:tgtEl>
                                          <p:spTgt spid="78869"/>
                                        </p:tgtEl>
                                        <p:attrNameLst>
                                          <p:attrName>ppt_x</p:attrName>
                                        </p:attrNameLst>
                                      </p:cBhvr>
                                      <p:tavLst>
                                        <p:tav tm="0">
                                          <p:val>
                                            <p:strVal val="0-#ppt_w/2"/>
                                          </p:val>
                                        </p:tav>
                                        <p:tav tm="100000">
                                          <p:val>
                                            <p:strVal val="#ppt_x"/>
                                          </p:val>
                                        </p:tav>
                                      </p:tavLst>
                                    </p:anim>
                                    <p:anim calcmode="lin" valueType="num">
                                      <p:cBhvr additive="base">
                                        <p:cTn id="20" dur="500" fill="hold"/>
                                        <p:tgtEl>
                                          <p:spTgt spid="7886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872"/>
                                        </p:tgtEl>
                                        <p:attrNameLst>
                                          <p:attrName>style.visibility</p:attrName>
                                        </p:attrNameLst>
                                      </p:cBhvr>
                                      <p:to>
                                        <p:strVal val="visible"/>
                                      </p:to>
                                    </p:set>
                                    <p:anim calcmode="lin" valueType="num">
                                      <p:cBhvr additive="base">
                                        <p:cTn id="25" dur="500" fill="hold"/>
                                        <p:tgtEl>
                                          <p:spTgt spid="78872"/>
                                        </p:tgtEl>
                                        <p:attrNameLst>
                                          <p:attrName>ppt_x</p:attrName>
                                        </p:attrNameLst>
                                      </p:cBhvr>
                                      <p:tavLst>
                                        <p:tav tm="0">
                                          <p:val>
                                            <p:strVal val="0-#ppt_w/2"/>
                                          </p:val>
                                        </p:tav>
                                        <p:tav tm="100000">
                                          <p:val>
                                            <p:strVal val="#ppt_x"/>
                                          </p:val>
                                        </p:tav>
                                      </p:tavLst>
                                    </p:anim>
                                    <p:anim calcmode="lin" valueType="num">
                                      <p:cBhvr additive="base">
                                        <p:cTn id="26" dur="500" fill="hold"/>
                                        <p:tgtEl>
                                          <p:spTgt spid="7887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8878"/>
                                        </p:tgtEl>
                                        <p:attrNameLst>
                                          <p:attrName>style.visibility</p:attrName>
                                        </p:attrNameLst>
                                      </p:cBhvr>
                                      <p:to>
                                        <p:strVal val="visible"/>
                                      </p:to>
                                    </p:set>
                                    <p:anim calcmode="lin" valueType="num">
                                      <p:cBhvr additive="base">
                                        <p:cTn id="31" dur="500" fill="hold"/>
                                        <p:tgtEl>
                                          <p:spTgt spid="78878"/>
                                        </p:tgtEl>
                                        <p:attrNameLst>
                                          <p:attrName>ppt_x</p:attrName>
                                        </p:attrNameLst>
                                      </p:cBhvr>
                                      <p:tavLst>
                                        <p:tav tm="0">
                                          <p:val>
                                            <p:strVal val="0-#ppt_w/2"/>
                                          </p:val>
                                        </p:tav>
                                        <p:tav tm="100000">
                                          <p:val>
                                            <p:strVal val="#ppt_x"/>
                                          </p:val>
                                        </p:tav>
                                      </p:tavLst>
                                    </p:anim>
                                    <p:anim calcmode="lin" valueType="num">
                                      <p:cBhvr additive="base">
                                        <p:cTn id="32" dur="500" fill="hold"/>
                                        <p:tgtEl>
                                          <p:spTgt spid="7887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8883"/>
                                        </p:tgtEl>
                                        <p:attrNameLst>
                                          <p:attrName>style.visibility</p:attrName>
                                        </p:attrNameLst>
                                      </p:cBhvr>
                                      <p:to>
                                        <p:strVal val="visible"/>
                                      </p:to>
                                    </p:set>
                                    <p:anim calcmode="lin" valueType="num">
                                      <p:cBhvr additive="base">
                                        <p:cTn id="37" dur="500" fill="hold"/>
                                        <p:tgtEl>
                                          <p:spTgt spid="78883"/>
                                        </p:tgtEl>
                                        <p:attrNameLst>
                                          <p:attrName>ppt_x</p:attrName>
                                        </p:attrNameLst>
                                      </p:cBhvr>
                                      <p:tavLst>
                                        <p:tav tm="0">
                                          <p:val>
                                            <p:strVal val="0-#ppt_w/2"/>
                                          </p:val>
                                        </p:tav>
                                        <p:tav tm="100000">
                                          <p:val>
                                            <p:strVal val="#ppt_x"/>
                                          </p:val>
                                        </p:tav>
                                      </p:tavLst>
                                    </p:anim>
                                    <p:anim calcmode="lin" valueType="num">
                                      <p:cBhvr additive="base">
                                        <p:cTn id="38" dur="500" fill="hold"/>
                                        <p:tgtEl>
                                          <p:spTgt spid="7888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8874"/>
                                        </p:tgtEl>
                                        <p:attrNameLst>
                                          <p:attrName>style.visibility</p:attrName>
                                        </p:attrNameLst>
                                      </p:cBhvr>
                                      <p:to>
                                        <p:strVal val="visible"/>
                                      </p:to>
                                    </p:set>
                                    <p:anim calcmode="lin" valueType="num">
                                      <p:cBhvr additive="base">
                                        <p:cTn id="43" dur="500" fill="hold"/>
                                        <p:tgtEl>
                                          <p:spTgt spid="78874"/>
                                        </p:tgtEl>
                                        <p:attrNameLst>
                                          <p:attrName>ppt_x</p:attrName>
                                        </p:attrNameLst>
                                      </p:cBhvr>
                                      <p:tavLst>
                                        <p:tav tm="0">
                                          <p:val>
                                            <p:strVal val="0-#ppt_w/2"/>
                                          </p:val>
                                        </p:tav>
                                        <p:tav tm="100000">
                                          <p:val>
                                            <p:strVal val="#ppt_x"/>
                                          </p:val>
                                        </p:tav>
                                      </p:tavLst>
                                    </p:anim>
                                    <p:anim calcmode="lin" valueType="num">
                                      <p:cBhvr additive="base">
                                        <p:cTn id="44" dur="500" fill="hold"/>
                                        <p:tgtEl>
                                          <p:spTgt spid="7887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8862"/>
                                        </p:tgtEl>
                                        <p:attrNameLst>
                                          <p:attrName>style.visibility</p:attrName>
                                        </p:attrNameLst>
                                      </p:cBhvr>
                                      <p:to>
                                        <p:strVal val="visible"/>
                                      </p:to>
                                    </p:set>
                                    <p:anim calcmode="lin" valueType="num">
                                      <p:cBhvr additive="base">
                                        <p:cTn id="49" dur="500" fill="hold"/>
                                        <p:tgtEl>
                                          <p:spTgt spid="78862"/>
                                        </p:tgtEl>
                                        <p:attrNameLst>
                                          <p:attrName>ppt_x</p:attrName>
                                        </p:attrNameLst>
                                      </p:cBhvr>
                                      <p:tavLst>
                                        <p:tav tm="0">
                                          <p:val>
                                            <p:strVal val="0-#ppt_w/2"/>
                                          </p:val>
                                        </p:tav>
                                        <p:tav tm="100000">
                                          <p:val>
                                            <p:strVal val="#ppt_x"/>
                                          </p:val>
                                        </p:tav>
                                      </p:tavLst>
                                    </p:anim>
                                    <p:anim calcmode="lin" valueType="num">
                                      <p:cBhvr additive="base">
                                        <p:cTn id="50" dur="500" fill="hold"/>
                                        <p:tgtEl>
                                          <p:spTgt spid="788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2" grpId="0" autoUpdateAnimBg="0"/>
      <p:bldP spid="78863" grpId="0" autoUpdateAnimBg="0"/>
      <p:bldP spid="78869" grpId="0" autoUpdateAnimBg="0"/>
      <p:bldP spid="78872" grpId="0" autoUpdateAnimBg="0"/>
      <p:bldP spid="78874" grpId="0" animBg="1" autoUpdateAnimBg="0"/>
      <p:bldP spid="78883"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61443" name="Text Box 3"/>
          <p:cNvSpPr txBox="1">
            <a:spLocks noChangeArrowheads="1"/>
          </p:cNvSpPr>
          <p:nvPr/>
        </p:nvSpPr>
        <p:spPr bwMode="auto">
          <a:xfrm>
            <a:off x="136525" y="650875"/>
            <a:ext cx="64928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endParaRPr lang="en-US" b="0" u="none"/>
          </a:p>
        </p:txBody>
      </p:sp>
      <p:sp>
        <p:nvSpPr>
          <p:cNvPr id="61444" name="Text Box 4"/>
          <p:cNvSpPr txBox="1">
            <a:spLocks noChangeArrowheads="1"/>
          </p:cNvSpPr>
          <p:nvPr/>
        </p:nvSpPr>
        <p:spPr bwMode="auto">
          <a:xfrm>
            <a:off x="0" y="533400"/>
            <a:ext cx="3140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EGYPTIAN CULTURE</a:t>
            </a:r>
          </a:p>
        </p:txBody>
      </p:sp>
      <p:sp>
        <p:nvSpPr>
          <p:cNvPr id="61445" name="Text Box 5"/>
          <p:cNvSpPr txBox="1">
            <a:spLocks noChangeArrowheads="1"/>
          </p:cNvSpPr>
          <p:nvPr/>
        </p:nvSpPr>
        <p:spPr bwMode="auto">
          <a:xfrm>
            <a:off x="533400" y="838200"/>
            <a:ext cx="8321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B.  SOCIETY STRUCTURE</a:t>
            </a:r>
          </a:p>
        </p:txBody>
      </p:sp>
      <p:sp>
        <p:nvSpPr>
          <p:cNvPr id="61446" name="Text Box 6"/>
          <p:cNvSpPr txBox="1">
            <a:spLocks noChangeArrowheads="1"/>
          </p:cNvSpPr>
          <p:nvPr/>
        </p:nvSpPr>
        <p:spPr bwMode="auto">
          <a:xfrm>
            <a:off x="0" y="1447800"/>
            <a:ext cx="6797675"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a:t> Upper class</a:t>
            </a:r>
            <a:endParaRPr lang="en-US" b="0" u="none"/>
          </a:p>
          <a:p>
            <a:pPr eaLnBrk="1" hangingPunct="1"/>
            <a:r>
              <a:rPr lang="en-US" b="0" u="none"/>
              <a:t>  Landowners (also known as aristocracy or nobility)</a:t>
            </a:r>
          </a:p>
          <a:p>
            <a:pPr eaLnBrk="1" hangingPunct="1"/>
            <a:r>
              <a:rPr lang="en-US" b="0" u="none"/>
              <a:t>  Priests</a:t>
            </a:r>
          </a:p>
          <a:p>
            <a:pPr eaLnBrk="1" hangingPunct="1"/>
            <a:r>
              <a:rPr lang="en-US" b="0" u="none"/>
              <a:t>  Army commanders</a:t>
            </a:r>
          </a:p>
          <a:p>
            <a:pPr eaLnBrk="1" hangingPunct="1"/>
            <a:r>
              <a:rPr lang="en-US" b="0" u="none"/>
              <a:t>  Government officials</a:t>
            </a:r>
            <a:endParaRPr lang="en-US" b="0"/>
          </a:p>
        </p:txBody>
      </p:sp>
      <p:sp>
        <p:nvSpPr>
          <p:cNvPr id="61447" name="Text Box 7"/>
          <p:cNvSpPr txBox="1">
            <a:spLocks noChangeArrowheads="1"/>
          </p:cNvSpPr>
          <p:nvPr/>
        </p:nvSpPr>
        <p:spPr bwMode="auto">
          <a:xfrm>
            <a:off x="0" y="1143000"/>
            <a:ext cx="67976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a:t> Royal Family</a:t>
            </a:r>
            <a:endParaRPr lang="en-US" b="0" u="none"/>
          </a:p>
        </p:txBody>
      </p:sp>
      <p:sp>
        <p:nvSpPr>
          <p:cNvPr id="61448" name="Text Box 8"/>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
        <p:nvSpPr>
          <p:cNvPr id="61449" name="Text Box 9"/>
          <p:cNvSpPr txBox="1">
            <a:spLocks noChangeArrowheads="1"/>
          </p:cNvSpPr>
          <p:nvPr/>
        </p:nvSpPr>
        <p:spPr bwMode="auto">
          <a:xfrm>
            <a:off x="0" y="2895600"/>
            <a:ext cx="3124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u="none"/>
              <a:t> </a:t>
            </a:r>
            <a:r>
              <a:rPr lang="en-US" b="0"/>
              <a:t>Middle Class</a:t>
            </a:r>
            <a:endParaRPr lang="en-US" b="0" u="none"/>
          </a:p>
          <a:p>
            <a:pPr eaLnBrk="1" hangingPunct="1"/>
            <a:r>
              <a:rPr lang="en-US" b="0" u="none"/>
              <a:t>   (merchants / artisans)</a:t>
            </a:r>
          </a:p>
        </p:txBody>
      </p:sp>
      <p:sp>
        <p:nvSpPr>
          <p:cNvPr id="61450" name="Text Box 14"/>
          <p:cNvSpPr txBox="1">
            <a:spLocks noChangeArrowheads="1"/>
          </p:cNvSpPr>
          <p:nvPr/>
        </p:nvSpPr>
        <p:spPr bwMode="auto">
          <a:xfrm>
            <a:off x="0" y="3505200"/>
            <a:ext cx="36734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u="none"/>
              <a:t> </a:t>
            </a:r>
            <a:r>
              <a:rPr lang="en-US" b="0"/>
              <a:t>Lower class</a:t>
            </a:r>
            <a:endParaRPr lang="en-US" b="0" u="none"/>
          </a:p>
          <a:p>
            <a:pPr eaLnBrk="1" hangingPunct="1"/>
            <a:r>
              <a:rPr lang="en-US" b="0" u="none"/>
              <a:t>   (peasant farmers, unskilled laborers</a:t>
            </a:r>
          </a:p>
        </p:txBody>
      </p:sp>
      <p:sp>
        <p:nvSpPr>
          <p:cNvPr id="61451" name="Text Box 15"/>
          <p:cNvSpPr txBox="1">
            <a:spLocks noChangeArrowheads="1"/>
          </p:cNvSpPr>
          <p:nvPr/>
        </p:nvSpPr>
        <p:spPr bwMode="auto">
          <a:xfrm>
            <a:off x="152400" y="4191000"/>
            <a:ext cx="3124200" cy="14747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b="0" i="1" u="none">
                <a:solidFill>
                  <a:srgbClr val="FF0000"/>
                </a:solidFill>
              </a:rPr>
              <a:t>Socially Mobile classes</a:t>
            </a:r>
            <a:endParaRPr lang="en-US" b="0" u="none">
              <a:solidFill>
                <a:srgbClr val="FF0000"/>
              </a:solidFill>
            </a:endParaRPr>
          </a:p>
          <a:p>
            <a:pPr algn="ctr" eaLnBrk="1" hangingPunct="1"/>
            <a:r>
              <a:rPr lang="en-US" b="0" u="none">
                <a:solidFill>
                  <a:schemeClr val="accent2"/>
                </a:solidFill>
              </a:rPr>
              <a:t>Not </a:t>
            </a:r>
            <a:r>
              <a:rPr lang="ja-JP" altLang="en-US" b="0" u="none">
                <a:solidFill>
                  <a:schemeClr val="accent2"/>
                </a:solidFill>
              </a:rPr>
              <a:t>“</a:t>
            </a:r>
            <a:r>
              <a:rPr lang="en-US" b="0" u="none">
                <a:solidFill>
                  <a:schemeClr val="accent2"/>
                </a:solidFill>
              </a:rPr>
              <a:t>locked in</a:t>
            </a:r>
            <a:r>
              <a:rPr lang="ja-JP" altLang="en-US" b="0" u="none">
                <a:solidFill>
                  <a:schemeClr val="accent2"/>
                </a:solidFill>
              </a:rPr>
              <a:t>”</a:t>
            </a:r>
            <a:r>
              <a:rPr lang="en-US" b="0" u="none">
                <a:solidFill>
                  <a:schemeClr val="accent2"/>
                </a:solidFill>
              </a:rPr>
              <a:t>, </a:t>
            </a:r>
          </a:p>
          <a:p>
            <a:pPr algn="ctr" eaLnBrk="1" hangingPunct="1"/>
            <a:r>
              <a:rPr lang="en-US" b="0" u="none">
                <a:solidFill>
                  <a:schemeClr val="accent2"/>
                </a:solidFill>
              </a:rPr>
              <a:t>lower and middle classes </a:t>
            </a:r>
          </a:p>
          <a:p>
            <a:pPr algn="ctr" eaLnBrk="1" hangingPunct="1"/>
            <a:r>
              <a:rPr lang="en-US" b="0">
                <a:solidFill>
                  <a:schemeClr val="accent2"/>
                </a:solidFill>
              </a:rPr>
              <a:t>could rise up</a:t>
            </a:r>
            <a:r>
              <a:rPr lang="en-US" b="0" u="none">
                <a:solidFill>
                  <a:schemeClr val="accent2"/>
                </a:solidFill>
              </a:rPr>
              <a:t> through marriage or through merit (success).</a:t>
            </a:r>
            <a:endParaRPr lang="en-US" b="0" i="1" u="none">
              <a:solidFill>
                <a:schemeClr val="accent2"/>
              </a:solidFill>
            </a:endParaRPr>
          </a:p>
        </p:txBody>
      </p:sp>
      <p:sp>
        <p:nvSpPr>
          <p:cNvPr id="79890" name="Text Box 18"/>
          <p:cNvSpPr txBox="1">
            <a:spLocks noChangeArrowheads="1"/>
          </p:cNvSpPr>
          <p:nvPr/>
        </p:nvSpPr>
        <p:spPr bwMode="auto">
          <a:xfrm>
            <a:off x="152400" y="4191000"/>
            <a:ext cx="3200400" cy="2298700"/>
          </a:xfrm>
          <a:prstGeom prst="rect">
            <a:avLst/>
          </a:prstGeom>
          <a:solidFill>
            <a:schemeClr val="bg1"/>
          </a:solidFill>
          <a:ln w="9525">
            <a:solidFill>
              <a:srgbClr val="FF0000"/>
            </a:solidFill>
            <a:miter lim="800000"/>
            <a:headEnd/>
            <a:tailEnd/>
          </a:ln>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2.  </a:t>
            </a:r>
            <a:r>
              <a:rPr lang="en-US" u="none">
                <a:solidFill>
                  <a:srgbClr val="FF0000"/>
                </a:solidFill>
              </a:rPr>
              <a:t>Women</a:t>
            </a:r>
            <a:r>
              <a:rPr lang="en-US" b="0" u="none"/>
              <a:t> had many of the</a:t>
            </a:r>
          </a:p>
          <a:p>
            <a:pPr eaLnBrk="1" hangingPunct="1"/>
            <a:r>
              <a:rPr lang="en-US" b="0" u="none"/>
              <a:t>         same rights as men,</a:t>
            </a:r>
          </a:p>
          <a:p>
            <a:pPr eaLnBrk="1" hangingPunct="1"/>
            <a:r>
              <a:rPr lang="en-US" b="0" u="none"/>
              <a:t>         could own property, </a:t>
            </a:r>
          </a:p>
          <a:p>
            <a:pPr eaLnBrk="1" hangingPunct="1"/>
            <a:r>
              <a:rPr lang="en-US" b="0" u="none"/>
              <a:t>          could seek divorce. </a:t>
            </a:r>
          </a:p>
          <a:p>
            <a:pPr eaLnBrk="1" hangingPunct="1"/>
            <a:endParaRPr lang="en-US" b="0" u="none"/>
          </a:p>
          <a:p>
            <a:pPr eaLnBrk="1" hangingPunct="1"/>
            <a:r>
              <a:rPr lang="en-US" b="0" u="none"/>
              <a:t>        Later we</a:t>
            </a:r>
            <a:r>
              <a:rPr lang="ja-JP" altLang="en-US" b="0" u="none"/>
              <a:t>’</a:t>
            </a:r>
            <a:r>
              <a:rPr lang="en-US" b="0" u="none"/>
              <a:t>ll discover </a:t>
            </a:r>
          </a:p>
          <a:p>
            <a:pPr eaLnBrk="1" hangingPunct="1"/>
            <a:r>
              <a:rPr lang="en-US" b="0" u="none"/>
              <a:t>         a couple of women </a:t>
            </a:r>
          </a:p>
          <a:p>
            <a:pPr eaLnBrk="1" hangingPunct="1"/>
            <a:r>
              <a:rPr lang="en-US" b="0" u="none"/>
              <a:t>    who actually ruled Egypt!</a:t>
            </a:r>
          </a:p>
        </p:txBody>
      </p:sp>
      <p:pic>
        <p:nvPicPr>
          <p:cNvPr id="61453" name="Picture 2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54413"/>
            <a:ext cx="5715000" cy="330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54" name="Text Box 27"/>
          <p:cNvSpPr txBox="1">
            <a:spLocks noChangeArrowheads="1"/>
          </p:cNvSpPr>
          <p:nvPr/>
        </p:nvSpPr>
        <p:spPr bwMode="auto">
          <a:xfrm>
            <a:off x="5486400" y="457200"/>
            <a:ext cx="3657600" cy="3340100"/>
          </a:xfrm>
          <a:prstGeom prst="rect">
            <a:avLst/>
          </a:prstGeom>
          <a:solidFill>
            <a:srgbClr val="663300"/>
          </a:solidFill>
          <a:ln w="9525">
            <a:solidFill>
              <a:srgbClr val="800080"/>
            </a:solidFill>
            <a:miter lim="800000"/>
            <a:headEnd/>
            <a:tailEnd/>
          </a:ln>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000" i="1" u="none">
                <a:solidFill>
                  <a:srgbClr val="FFFF00"/>
                </a:solidFill>
              </a:rPr>
              <a:t>Did you know…</a:t>
            </a:r>
            <a:endParaRPr lang="en-US" sz="1600" b="0" u="none">
              <a:solidFill>
                <a:srgbClr val="FFFF00"/>
              </a:solidFill>
            </a:endParaRPr>
          </a:p>
          <a:p>
            <a:pPr algn="ctr" eaLnBrk="1" hangingPunct="1"/>
            <a:r>
              <a:rPr lang="en-US" sz="1600" b="0" u="none">
                <a:solidFill>
                  <a:srgbClr val="FFFF00"/>
                </a:solidFill>
              </a:rPr>
              <a:t>Men and women </a:t>
            </a:r>
          </a:p>
          <a:p>
            <a:pPr algn="ctr" eaLnBrk="1" hangingPunct="1"/>
            <a:r>
              <a:rPr lang="en-US" sz="1600" b="0" u="none">
                <a:solidFill>
                  <a:srgbClr val="FFFF00"/>
                </a:solidFill>
              </a:rPr>
              <a:t>wore makeup in Egypt. </a:t>
            </a:r>
          </a:p>
          <a:p>
            <a:pPr algn="ctr" eaLnBrk="1" hangingPunct="1"/>
            <a:r>
              <a:rPr lang="en-US" sz="1600" b="0" u="none">
                <a:solidFill>
                  <a:srgbClr val="FFFF00"/>
                </a:solidFill>
              </a:rPr>
              <a:t> </a:t>
            </a:r>
          </a:p>
          <a:p>
            <a:pPr algn="ctr" eaLnBrk="1" hangingPunct="1"/>
            <a:r>
              <a:rPr lang="en-US" sz="1600" b="0" u="none">
                <a:solidFill>
                  <a:srgbClr val="FFFF00"/>
                </a:solidFill>
              </a:rPr>
              <a:t>The dark-lined eyes that look out at us from the artwork of ancient Egypt was the height of fashion and was called kohl – powdered minerals mixed with water and applied with a small stick.  Both genders also wore lipstick – crushed red ocher (iron oxide) mixed with oil.    </a:t>
            </a:r>
          </a:p>
          <a:p>
            <a:pPr algn="ctr" eaLnBrk="1" hangingPunct="1"/>
            <a:r>
              <a:rPr lang="en-US" sz="1600" b="0" i="1" u="none">
                <a:solidFill>
                  <a:srgbClr val="FFFF00"/>
                </a:solidFill>
              </a:rPr>
              <a:t>Read text p. 37  for more cool info. about </a:t>
            </a:r>
          </a:p>
          <a:p>
            <a:pPr algn="ctr" eaLnBrk="1" hangingPunct="1"/>
            <a:r>
              <a:rPr lang="en-US" sz="1600" b="0" i="1" u="none">
                <a:solidFill>
                  <a:srgbClr val="FFFF00"/>
                </a:solidFill>
              </a:rPr>
              <a:t>Egyptian cosmetics.</a:t>
            </a:r>
            <a:endParaRPr lang="en-US" sz="1600" b="0" u="none">
              <a:solidFill>
                <a:srgbClr val="FFFF00"/>
              </a:solidFill>
            </a:endParaRPr>
          </a:p>
        </p:txBody>
      </p:sp>
    </p:spTree>
    <p:extLst>
      <p:ext uri="{BB962C8B-B14F-4D97-AF65-F5344CB8AC3E}">
        <p14:creationId xmlns:p14="http://schemas.microsoft.com/office/powerpoint/2010/main" val="111875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79890"/>
                                        </p:tgtEl>
                                        <p:attrNameLst>
                                          <p:attrName>style.visibility</p:attrName>
                                        </p:attrNameLst>
                                      </p:cBhvr>
                                      <p:to>
                                        <p:strVal val="visible"/>
                                      </p:to>
                                    </p:set>
                                    <p:anim calcmode="lin" valueType="num">
                                      <p:cBhvr additive="base">
                                        <p:cTn id="7" dur="75" fill="hold"/>
                                        <p:tgtEl>
                                          <p:spTgt spid="79890"/>
                                        </p:tgtEl>
                                        <p:attrNameLst>
                                          <p:attrName>ppt_x</p:attrName>
                                        </p:attrNameLst>
                                      </p:cBhvr>
                                      <p:tavLst>
                                        <p:tav tm="0">
                                          <p:val>
                                            <p:strVal val="0-#ppt_w/2"/>
                                          </p:val>
                                        </p:tav>
                                        <p:tav tm="100000">
                                          <p:val>
                                            <p:strVal val="#ppt_x"/>
                                          </p:val>
                                        </p:tav>
                                      </p:tavLst>
                                    </p:anim>
                                    <p:anim calcmode="lin" valueType="num">
                                      <p:cBhvr additive="base">
                                        <p:cTn id="8" dur="75" fill="hold"/>
                                        <p:tgtEl>
                                          <p:spTgt spid="798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0"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81923" name="Text Box 3"/>
          <p:cNvSpPr txBox="1">
            <a:spLocks noChangeArrowheads="1"/>
          </p:cNvSpPr>
          <p:nvPr/>
        </p:nvSpPr>
        <p:spPr bwMode="auto">
          <a:xfrm>
            <a:off x="136525" y="727075"/>
            <a:ext cx="74834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IV. EGYPTIAN WRITING</a:t>
            </a:r>
          </a:p>
          <a:p>
            <a:pPr eaLnBrk="1" hangingPunct="1"/>
            <a:r>
              <a:rPr lang="en-US" b="0" u="none"/>
              <a:t>     A.  Pictographs developed into </a:t>
            </a:r>
            <a:r>
              <a:rPr lang="en-US" b="0">
                <a:solidFill>
                  <a:srgbClr val="FF0000"/>
                </a:solidFill>
              </a:rPr>
              <a:t>hieroglyphics</a:t>
            </a:r>
            <a:endParaRPr lang="en-US" b="0" u="none">
              <a:solidFill>
                <a:srgbClr val="FF0000"/>
              </a:solidFill>
            </a:endParaRPr>
          </a:p>
        </p:txBody>
      </p:sp>
      <p:pic>
        <p:nvPicPr>
          <p:cNvPr id="62468" name="Picture 7"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733800"/>
            <a:ext cx="4343400" cy="260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32" name="Text Box 12"/>
          <p:cNvSpPr txBox="1">
            <a:spLocks noChangeArrowheads="1"/>
          </p:cNvSpPr>
          <p:nvPr/>
        </p:nvSpPr>
        <p:spPr bwMode="auto">
          <a:xfrm>
            <a:off x="457200" y="1371600"/>
            <a:ext cx="7102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B.  Written on Papyrus, unfurled reed from the Nile, dried into strips </a:t>
            </a:r>
          </a:p>
        </p:txBody>
      </p:sp>
      <p:pic>
        <p:nvPicPr>
          <p:cNvPr id="81934" name="Picture 14" descr="D:\home\twloessin\School\Units_Chpt Materials\CH 2 Egypt\Papyrus harvesting tod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743200"/>
            <a:ext cx="5867400" cy="3706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35" name="Picture 15" descr="http://www.bergen.org/AAST/Projects/Egypt/graphics/makingpapyru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667000"/>
            <a:ext cx="2819400" cy="191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36" name="Text Box 16"/>
          <p:cNvSpPr txBox="1">
            <a:spLocks noChangeArrowheads="1"/>
          </p:cNvSpPr>
          <p:nvPr/>
        </p:nvSpPr>
        <p:spPr bwMode="auto">
          <a:xfrm>
            <a:off x="457200" y="1676400"/>
            <a:ext cx="61118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C.  Deciphering hieroglyphics</a:t>
            </a:r>
          </a:p>
        </p:txBody>
      </p:sp>
      <p:sp>
        <p:nvSpPr>
          <p:cNvPr id="81937" name="Text Box 17"/>
          <p:cNvSpPr txBox="1">
            <a:spLocks noChangeArrowheads="1"/>
          </p:cNvSpPr>
          <p:nvPr/>
        </p:nvSpPr>
        <p:spPr bwMode="auto">
          <a:xfrm>
            <a:off x="0" y="2590800"/>
            <a:ext cx="9144000" cy="390366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endParaRPr lang="en-US" sz="2000" b="0" i="1" u="none">
              <a:solidFill>
                <a:schemeClr val="bg1"/>
              </a:solidFill>
            </a:endParaRPr>
          </a:p>
          <a:p>
            <a:pPr algn="ctr" eaLnBrk="1" hangingPunct="1"/>
            <a:r>
              <a:rPr lang="en-US" sz="2000" b="0" i="1" u="none">
                <a:solidFill>
                  <a:schemeClr val="bg1"/>
                </a:solidFill>
              </a:rPr>
              <a:t>Why was the knowledge of reading hieroglyphics LOST in the first place?</a:t>
            </a:r>
          </a:p>
          <a:p>
            <a:pPr algn="ctr" eaLnBrk="1" hangingPunct="1"/>
            <a:endParaRPr lang="en-US" sz="2000" b="0" u="none">
              <a:solidFill>
                <a:schemeClr val="bg1"/>
              </a:solidFill>
            </a:endParaRPr>
          </a:p>
          <a:p>
            <a:pPr algn="ctr" eaLnBrk="1" hangingPunct="1"/>
            <a:r>
              <a:rPr lang="en-US" sz="2000" b="0" u="none">
                <a:solidFill>
                  <a:schemeClr val="bg1"/>
                </a:solidFill>
              </a:rPr>
              <a:t>In the first century A.D. when Christianity arrived in Egypt, </a:t>
            </a:r>
          </a:p>
          <a:p>
            <a:pPr algn="ctr" eaLnBrk="1" hangingPunct="1"/>
            <a:r>
              <a:rPr lang="en-US" sz="2000" b="0" u="none">
                <a:solidFill>
                  <a:schemeClr val="bg1"/>
                </a:solidFill>
              </a:rPr>
              <a:t>it was common for the Christian movement to remove / destroy </a:t>
            </a:r>
          </a:p>
          <a:p>
            <a:pPr algn="ctr" eaLnBrk="1" hangingPunct="1"/>
            <a:r>
              <a:rPr lang="en-US" sz="2000" b="0" u="none">
                <a:solidFill>
                  <a:schemeClr val="bg1"/>
                </a:solidFill>
              </a:rPr>
              <a:t>the religious images, writings, and priesthood of the former religion in the region.  </a:t>
            </a:r>
          </a:p>
          <a:p>
            <a:pPr algn="ctr" eaLnBrk="1" hangingPunct="1"/>
            <a:r>
              <a:rPr lang="en-US" sz="2000" b="0" u="none">
                <a:solidFill>
                  <a:schemeClr val="bg1"/>
                </a:solidFill>
              </a:rPr>
              <a:t>During this chaotic time of transition, the literate priests and scribes were mostly </a:t>
            </a:r>
          </a:p>
          <a:p>
            <a:pPr algn="ctr" eaLnBrk="1" hangingPunct="1"/>
            <a:r>
              <a:rPr lang="en-US" sz="2000" b="0" u="none">
                <a:solidFill>
                  <a:schemeClr val="bg1"/>
                </a:solidFill>
              </a:rPr>
              <a:t>killed off and the knowledge of hieroglyphics was lost for almost 1,500 years.</a:t>
            </a:r>
          </a:p>
          <a:p>
            <a:pPr algn="ctr" eaLnBrk="1" hangingPunct="1"/>
            <a:endParaRPr lang="en-US" b="0" u="none">
              <a:solidFill>
                <a:srgbClr val="0099CC"/>
              </a:solidFill>
            </a:endParaRPr>
          </a:p>
          <a:p>
            <a:pPr algn="ctr" eaLnBrk="1" hangingPunct="1"/>
            <a:endParaRPr lang="en-US" b="0" u="none">
              <a:solidFill>
                <a:srgbClr val="0099CC"/>
              </a:solidFill>
            </a:endParaRPr>
          </a:p>
          <a:p>
            <a:pPr algn="ctr" eaLnBrk="1" hangingPunct="1"/>
            <a:r>
              <a:rPr lang="en-US" b="0" u="none">
                <a:solidFill>
                  <a:srgbClr val="0099CC"/>
                </a:solidFill>
              </a:rPr>
              <a:t>Read now  in your textbook, p. 38 how it was that we once again </a:t>
            </a:r>
            <a:r>
              <a:rPr lang="ja-JP" altLang="en-US" b="0" u="none">
                <a:solidFill>
                  <a:srgbClr val="0099CC"/>
                </a:solidFill>
              </a:rPr>
              <a:t>“</a:t>
            </a:r>
            <a:r>
              <a:rPr lang="en-US" b="0" u="none">
                <a:solidFill>
                  <a:srgbClr val="0099CC"/>
                </a:solidFill>
              </a:rPr>
              <a:t>broke the code</a:t>
            </a:r>
            <a:r>
              <a:rPr lang="ja-JP" altLang="en-US" b="0" u="none">
                <a:solidFill>
                  <a:srgbClr val="0099CC"/>
                </a:solidFill>
              </a:rPr>
              <a:t>”</a:t>
            </a:r>
            <a:r>
              <a:rPr lang="en-US" b="0" u="none">
                <a:solidFill>
                  <a:srgbClr val="0099CC"/>
                </a:solidFill>
              </a:rPr>
              <a:t> and learned to read the mysterious language of the great Egyptian civilization.</a:t>
            </a:r>
          </a:p>
          <a:p>
            <a:pPr algn="ctr" eaLnBrk="1" hangingPunct="1"/>
            <a:endParaRPr lang="en-US" b="0" i="1" u="none">
              <a:solidFill>
                <a:srgbClr val="0099CC"/>
              </a:solidFill>
            </a:endParaRPr>
          </a:p>
        </p:txBody>
      </p:sp>
      <p:sp>
        <p:nvSpPr>
          <p:cNvPr id="81938" name="Text Box 18"/>
          <p:cNvSpPr txBox="1">
            <a:spLocks noChangeArrowheads="1"/>
          </p:cNvSpPr>
          <p:nvPr/>
        </p:nvSpPr>
        <p:spPr bwMode="auto">
          <a:xfrm>
            <a:off x="762000" y="1981200"/>
            <a:ext cx="5426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a:solidFill>
                  <a:srgbClr val="FF0000"/>
                </a:solidFill>
              </a:rPr>
              <a:t>The Rosetta Stone</a:t>
            </a:r>
            <a:r>
              <a:rPr lang="en-US" sz="2000" b="0" u="none"/>
              <a:t>, discovered in 1799 A.D.</a:t>
            </a:r>
            <a:endParaRPr lang="en-US" sz="2000" b="0"/>
          </a:p>
        </p:txBody>
      </p:sp>
      <p:sp>
        <p:nvSpPr>
          <p:cNvPr id="62475" name="Text Box 19"/>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pic>
        <p:nvPicPr>
          <p:cNvPr id="81940" name="Picture 20" descr="Main Index">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5105400"/>
            <a:ext cx="879475"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7761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 calcmode="lin" valueType="num">
                                      <p:cBhvr additive="base">
                                        <p:cTn id="7" dur="500" fill="hold"/>
                                        <p:tgtEl>
                                          <p:spTgt spid="81923"/>
                                        </p:tgtEl>
                                        <p:attrNameLst>
                                          <p:attrName>ppt_x</p:attrName>
                                        </p:attrNameLst>
                                      </p:cBhvr>
                                      <p:tavLst>
                                        <p:tav tm="0">
                                          <p:val>
                                            <p:strVal val="0-#ppt_w/2"/>
                                          </p:val>
                                        </p:tav>
                                        <p:tav tm="100000">
                                          <p:val>
                                            <p:strVal val="#ppt_x"/>
                                          </p:val>
                                        </p:tav>
                                      </p:tavLst>
                                    </p:anim>
                                    <p:anim calcmode="lin" valueType="num">
                                      <p:cBhvr additive="base">
                                        <p:cTn id="8" dur="500" fill="hold"/>
                                        <p:tgtEl>
                                          <p:spTgt spid="819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32"/>
                                        </p:tgtEl>
                                        <p:attrNameLst>
                                          <p:attrName>style.visibility</p:attrName>
                                        </p:attrNameLst>
                                      </p:cBhvr>
                                      <p:to>
                                        <p:strVal val="visible"/>
                                      </p:to>
                                    </p:set>
                                    <p:anim calcmode="lin" valueType="num">
                                      <p:cBhvr additive="base">
                                        <p:cTn id="13" dur="500" fill="hold"/>
                                        <p:tgtEl>
                                          <p:spTgt spid="81932"/>
                                        </p:tgtEl>
                                        <p:attrNameLst>
                                          <p:attrName>ppt_x</p:attrName>
                                        </p:attrNameLst>
                                      </p:cBhvr>
                                      <p:tavLst>
                                        <p:tav tm="0">
                                          <p:val>
                                            <p:strVal val="0-#ppt_w/2"/>
                                          </p:val>
                                        </p:tav>
                                        <p:tav tm="100000">
                                          <p:val>
                                            <p:strVal val="#ppt_x"/>
                                          </p:val>
                                        </p:tav>
                                      </p:tavLst>
                                    </p:anim>
                                    <p:anim calcmode="lin" valueType="num">
                                      <p:cBhvr additive="base">
                                        <p:cTn id="14" dur="500" fill="hold"/>
                                        <p:tgtEl>
                                          <p:spTgt spid="8193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1935"/>
                                        </p:tgtEl>
                                        <p:attrNameLst>
                                          <p:attrName>style.visibility</p:attrName>
                                        </p:attrNameLst>
                                      </p:cBhvr>
                                      <p:to>
                                        <p:strVal val="visible"/>
                                      </p:to>
                                    </p:set>
                                    <p:anim calcmode="lin" valueType="num">
                                      <p:cBhvr additive="base">
                                        <p:cTn id="19" dur="500" fill="hold"/>
                                        <p:tgtEl>
                                          <p:spTgt spid="81935"/>
                                        </p:tgtEl>
                                        <p:attrNameLst>
                                          <p:attrName>ppt_x</p:attrName>
                                        </p:attrNameLst>
                                      </p:cBhvr>
                                      <p:tavLst>
                                        <p:tav tm="0">
                                          <p:val>
                                            <p:strVal val="0-#ppt_w/2"/>
                                          </p:val>
                                        </p:tav>
                                        <p:tav tm="100000">
                                          <p:val>
                                            <p:strVal val="#ppt_x"/>
                                          </p:val>
                                        </p:tav>
                                      </p:tavLst>
                                    </p:anim>
                                    <p:anim calcmode="lin" valueType="num">
                                      <p:cBhvr additive="base">
                                        <p:cTn id="20" dur="500" fill="hold"/>
                                        <p:tgtEl>
                                          <p:spTgt spid="819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1934"/>
                                        </p:tgtEl>
                                        <p:attrNameLst>
                                          <p:attrName>style.visibility</p:attrName>
                                        </p:attrNameLst>
                                      </p:cBhvr>
                                      <p:to>
                                        <p:strVal val="visible"/>
                                      </p:to>
                                    </p:set>
                                    <p:anim calcmode="lin" valueType="num">
                                      <p:cBhvr additive="base">
                                        <p:cTn id="25" dur="500" fill="hold"/>
                                        <p:tgtEl>
                                          <p:spTgt spid="81934"/>
                                        </p:tgtEl>
                                        <p:attrNameLst>
                                          <p:attrName>ppt_x</p:attrName>
                                        </p:attrNameLst>
                                      </p:cBhvr>
                                      <p:tavLst>
                                        <p:tav tm="0">
                                          <p:val>
                                            <p:strVal val="0-#ppt_w/2"/>
                                          </p:val>
                                        </p:tav>
                                        <p:tav tm="100000">
                                          <p:val>
                                            <p:strVal val="#ppt_x"/>
                                          </p:val>
                                        </p:tav>
                                      </p:tavLst>
                                    </p:anim>
                                    <p:anim calcmode="lin" valueType="num">
                                      <p:cBhvr additive="base">
                                        <p:cTn id="26" dur="500" fill="hold"/>
                                        <p:tgtEl>
                                          <p:spTgt spid="8193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36"/>
                                        </p:tgtEl>
                                        <p:attrNameLst>
                                          <p:attrName>style.visibility</p:attrName>
                                        </p:attrNameLst>
                                      </p:cBhvr>
                                      <p:to>
                                        <p:strVal val="visible"/>
                                      </p:to>
                                    </p:set>
                                    <p:anim calcmode="lin" valueType="num">
                                      <p:cBhvr additive="base">
                                        <p:cTn id="31" dur="500" fill="hold"/>
                                        <p:tgtEl>
                                          <p:spTgt spid="81936"/>
                                        </p:tgtEl>
                                        <p:attrNameLst>
                                          <p:attrName>ppt_x</p:attrName>
                                        </p:attrNameLst>
                                      </p:cBhvr>
                                      <p:tavLst>
                                        <p:tav tm="0">
                                          <p:val>
                                            <p:strVal val="0-#ppt_w/2"/>
                                          </p:val>
                                        </p:tav>
                                        <p:tav tm="100000">
                                          <p:val>
                                            <p:strVal val="#ppt_x"/>
                                          </p:val>
                                        </p:tav>
                                      </p:tavLst>
                                    </p:anim>
                                    <p:anim calcmode="lin" valueType="num">
                                      <p:cBhvr additive="base">
                                        <p:cTn id="32" dur="500" fill="hold"/>
                                        <p:tgtEl>
                                          <p:spTgt spid="8193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81940"/>
                                        </p:tgtEl>
                                        <p:attrNameLst>
                                          <p:attrName>style.visibility</p:attrName>
                                        </p:attrNameLst>
                                      </p:cBhvr>
                                      <p:to>
                                        <p:strVal val="visible"/>
                                      </p:to>
                                    </p:set>
                                    <p:anim calcmode="lin" valueType="num">
                                      <p:cBhvr additive="base">
                                        <p:cTn id="37" dur="500" fill="hold"/>
                                        <p:tgtEl>
                                          <p:spTgt spid="81940"/>
                                        </p:tgtEl>
                                        <p:attrNameLst>
                                          <p:attrName>ppt_x</p:attrName>
                                        </p:attrNameLst>
                                      </p:cBhvr>
                                      <p:tavLst>
                                        <p:tav tm="0">
                                          <p:val>
                                            <p:strVal val="0-#ppt_w/2"/>
                                          </p:val>
                                        </p:tav>
                                        <p:tav tm="100000">
                                          <p:val>
                                            <p:strVal val="#ppt_x"/>
                                          </p:val>
                                        </p:tav>
                                      </p:tavLst>
                                    </p:anim>
                                    <p:anim calcmode="lin" valueType="num">
                                      <p:cBhvr additive="base">
                                        <p:cTn id="38" dur="500" fill="hold"/>
                                        <p:tgtEl>
                                          <p:spTgt spid="8194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937"/>
                                        </p:tgtEl>
                                        <p:attrNameLst>
                                          <p:attrName>style.visibility</p:attrName>
                                        </p:attrNameLst>
                                      </p:cBhvr>
                                      <p:to>
                                        <p:strVal val="visible"/>
                                      </p:to>
                                    </p:set>
                                    <p:anim calcmode="lin" valueType="num">
                                      <p:cBhvr additive="base">
                                        <p:cTn id="43" dur="500" fill="hold"/>
                                        <p:tgtEl>
                                          <p:spTgt spid="81937"/>
                                        </p:tgtEl>
                                        <p:attrNameLst>
                                          <p:attrName>ppt_x</p:attrName>
                                        </p:attrNameLst>
                                      </p:cBhvr>
                                      <p:tavLst>
                                        <p:tav tm="0">
                                          <p:val>
                                            <p:strVal val="0-#ppt_w/2"/>
                                          </p:val>
                                        </p:tav>
                                        <p:tav tm="100000">
                                          <p:val>
                                            <p:strVal val="#ppt_x"/>
                                          </p:val>
                                        </p:tav>
                                      </p:tavLst>
                                    </p:anim>
                                    <p:anim calcmode="lin" valueType="num">
                                      <p:cBhvr additive="base">
                                        <p:cTn id="44" dur="500" fill="hold"/>
                                        <p:tgtEl>
                                          <p:spTgt spid="8193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1938"/>
                                        </p:tgtEl>
                                        <p:attrNameLst>
                                          <p:attrName>style.visibility</p:attrName>
                                        </p:attrNameLst>
                                      </p:cBhvr>
                                      <p:to>
                                        <p:strVal val="visible"/>
                                      </p:to>
                                    </p:set>
                                    <p:anim calcmode="lin" valueType="num">
                                      <p:cBhvr additive="base">
                                        <p:cTn id="49" dur="500" fill="hold"/>
                                        <p:tgtEl>
                                          <p:spTgt spid="81938"/>
                                        </p:tgtEl>
                                        <p:attrNameLst>
                                          <p:attrName>ppt_x</p:attrName>
                                        </p:attrNameLst>
                                      </p:cBhvr>
                                      <p:tavLst>
                                        <p:tav tm="0">
                                          <p:val>
                                            <p:strVal val="0-#ppt_w/2"/>
                                          </p:val>
                                        </p:tav>
                                        <p:tav tm="100000">
                                          <p:val>
                                            <p:strVal val="#ppt_x"/>
                                          </p:val>
                                        </p:tav>
                                      </p:tavLst>
                                    </p:anim>
                                    <p:anim calcmode="lin" valueType="num">
                                      <p:cBhvr additive="base">
                                        <p:cTn id="50" dur="500" fill="hold"/>
                                        <p:tgtEl>
                                          <p:spTgt spid="819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p:bldP spid="81932" grpId="0" autoUpdateAnimBg="0"/>
      <p:bldP spid="81936" grpId="0" autoUpdateAnimBg="0"/>
      <p:bldP spid="81937" grpId="0" animBg="1" autoUpdateAnimBg="0"/>
      <p:bldP spid="8193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D:\home\twloessin\School\Units_Chpt Materials\CH 2 Egypt\Rosetta 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100" y="609600"/>
            <a:ext cx="5549900"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1" name="Picture 4" descr="http://www.terryslibrary.com/Terry_s_Travels/England/London/Rosetta_St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51225"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2" name="Text Box 5"/>
          <p:cNvSpPr txBox="1">
            <a:spLocks noChangeArrowheads="1"/>
          </p:cNvSpPr>
          <p:nvPr/>
        </p:nvSpPr>
        <p:spPr bwMode="auto">
          <a:xfrm>
            <a:off x="3733800" y="228600"/>
            <a:ext cx="5410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000" b="0" u="none">
                <a:solidFill>
                  <a:schemeClr val="bg1"/>
                </a:solidFill>
              </a:rPr>
              <a:t>The Rosetta Stone, discovered in 1799 A.D.</a:t>
            </a:r>
          </a:p>
        </p:txBody>
      </p:sp>
      <p:sp>
        <p:nvSpPr>
          <p:cNvPr id="63493" name="Text Box 6"/>
          <p:cNvSpPr txBox="1">
            <a:spLocks noChangeArrowheads="1"/>
          </p:cNvSpPr>
          <p:nvPr/>
        </p:nvSpPr>
        <p:spPr bwMode="auto">
          <a:xfrm>
            <a:off x="0" y="5334000"/>
            <a:ext cx="32924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600" b="0" u="none">
                <a:solidFill>
                  <a:schemeClr val="bg1"/>
                </a:solidFill>
              </a:rPr>
              <a:t>The Rosetta Stone can be viewed by tourists today in the British Museum.</a:t>
            </a:r>
          </a:p>
        </p:txBody>
      </p:sp>
      <p:sp>
        <p:nvSpPr>
          <p:cNvPr id="63494" name="Text Box 7"/>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376513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84995" name="Text Box 3"/>
          <p:cNvSpPr txBox="1">
            <a:spLocks noChangeArrowheads="1"/>
          </p:cNvSpPr>
          <p:nvPr/>
        </p:nvSpPr>
        <p:spPr bwMode="auto">
          <a:xfrm>
            <a:off x="212725" y="727075"/>
            <a:ext cx="7940675"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V.  SCIENCE &amp; TECHNOLOGY</a:t>
            </a:r>
          </a:p>
          <a:p>
            <a:pPr eaLnBrk="1" hangingPunct="1"/>
            <a:r>
              <a:rPr lang="en-US" sz="2000" b="0" u="none"/>
              <a:t>    A.  Geometry, numeric system on base 10 (decimal), engineers and architects, first to use stone columns</a:t>
            </a:r>
          </a:p>
        </p:txBody>
      </p:sp>
      <p:pic>
        <p:nvPicPr>
          <p:cNvPr id="64516" name="Picture 4" descr="D:\home\twloessin\School\Units_Chpt Materials\CH 2 Egypt\sunlight flooding the Great Temple at Abu Simb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424815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8" name="Text Box 6"/>
          <p:cNvSpPr txBox="1">
            <a:spLocks noChangeArrowheads="1"/>
          </p:cNvSpPr>
          <p:nvPr/>
        </p:nvSpPr>
        <p:spPr bwMode="auto">
          <a:xfrm>
            <a:off x="4419600" y="2971800"/>
            <a:ext cx="4511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B.  Calendar</a:t>
            </a:r>
          </a:p>
        </p:txBody>
      </p:sp>
      <p:sp>
        <p:nvSpPr>
          <p:cNvPr id="84999" name="Text Box 7"/>
          <p:cNvSpPr txBox="1">
            <a:spLocks noChangeArrowheads="1"/>
          </p:cNvSpPr>
          <p:nvPr/>
        </p:nvSpPr>
        <p:spPr bwMode="auto">
          <a:xfrm>
            <a:off x="4419600" y="3352800"/>
            <a:ext cx="4435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Amazing advancements in medicine</a:t>
            </a:r>
          </a:p>
        </p:txBody>
      </p:sp>
      <p:pic>
        <p:nvPicPr>
          <p:cNvPr id="85002" name="Picture 10" descr="http://www.eyelid.co.uk/random/04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524000"/>
            <a:ext cx="3921125"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20" name="Text Box 12"/>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563216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84995"/>
                                        </p:tgtEl>
                                        <p:attrNameLst>
                                          <p:attrName>style.visibility</p:attrName>
                                        </p:attrNameLst>
                                      </p:cBhvr>
                                      <p:to>
                                        <p:strVal val="visible"/>
                                      </p:to>
                                    </p:set>
                                    <p:anim calcmode="lin" valueType="num">
                                      <p:cBhvr additive="base">
                                        <p:cTn id="7" dur="75" fill="hold"/>
                                        <p:tgtEl>
                                          <p:spTgt spid="84995"/>
                                        </p:tgtEl>
                                        <p:attrNameLst>
                                          <p:attrName>ppt_x</p:attrName>
                                        </p:attrNameLst>
                                      </p:cBhvr>
                                      <p:tavLst>
                                        <p:tav tm="0">
                                          <p:val>
                                            <p:strVal val="0-#ppt_w/2"/>
                                          </p:val>
                                        </p:tav>
                                        <p:tav tm="100000">
                                          <p:val>
                                            <p:strVal val="#ppt_x"/>
                                          </p:val>
                                        </p:tav>
                                      </p:tavLst>
                                    </p:anim>
                                    <p:anim calcmode="lin" valueType="num">
                                      <p:cBhvr additive="base">
                                        <p:cTn id="8" dur="75" fill="hold"/>
                                        <p:tgtEl>
                                          <p:spTgt spid="849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5002"/>
                                        </p:tgtEl>
                                        <p:attrNameLst>
                                          <p:attrName>style.visibility</p:attrName>
                                        </p:attrNameLst>
                                      </p:cBhvr>
                                      <p:to>
                                        <p:strVal val="visible"/>
                                      </p:to>
                                    </p:set>
                                    <p:anim calcmode="lin" valueType="num">
                                      <p:cBhvr additive="base">
                                        <p:cTn id="13" dur="500" fill="hold"/>
                                        <p:tgtEl>
                                          <p:spTgt spid="85002"/>
                                        </p:tgtEl>
                                        <p:attrNameLst>
                                          <p:attrName>ppt_x</p:attrName>
                                        </p:attrNameLst>
                                      </p:cBhvr>
                                      <p:tavLst>
                                        <p:tav tm="0">
                                          <p:val>
                                            <p:strVal val="0-#ppt_w/2"/>
                                          </p:val>
                                        </p:tav>
                                        <p:tav tm="100000">
                                          <p:val>
                                            <p:strVal val="#ppt_x"/>
                                          </p:val>
                                        </p:tav>
                                      </p:tavLst>
                                    </p:anim>
                                    <p:anim calcmode="lin" valueType="num">
                                      <p:cBhvr additive="base">
                                        <p:cTn id="14" dur="500" fill="hold"/>
                                        <p:tgtEl>
                                          <p:spTgt spid="8500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4998"/>
                                        </p:tgtEl>
                                        <p:attrNameLst>
                                          <p:attrName>style.visibility</p:attrName>
                                        </p:attrNameLst>
                                      </p:cBhvr>
                                      <p:to>
                                        <p:strVal val="visible"/>
                                      </p:to>
                                    </p:set>
                                    <p:anim calcmode="lin" valueType="num">
                                      <p:cBhvr additive="base">
                                        <p:cTn id="19" dur="500" fill="hold"/>
                                        <p:tgtEl>
                                          <p:spTgt spid="84998"/>
                                        </p:tgtEl>
                                        <p:attrNameLst>
                                          <p:attrName>ppt_x</p:attrName>
                                        </p:attrNameLst>
                                      </p:cBhvr>
                                      <p:tavLst>
                                        <p:tav tm="0">
                                          <p:val>
                                            <p:strVal val="0-#ppt_w/2"/>
                                          </p:val>
                                        </p:tav>
                                        <p:tav tm="100000">
                                          <p:val>
                                            <p:strVal val="#ppt_x"/>
                                          </p:val>
                                        </p:tav>
                                      </p:tavLst>
                                    </p:anim>
                                    <p:anim calcmode="lin" valueType="num">
                                      <p:cBhvr additive="base">
                                        <p:cTn id="20" dur="500" fill="hold"/>
                                        <p:tgtEl>
                                          <p:spTgt spid="8499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4999"/>
                                        </p:tgtEl>
                                        <p:attrNameLst>
                                          <p:attrName>style.visibility</p:attrName>
                                        </p:attrNameLst>
                                      </p:cBhvr>
                                      <p:to>
                                        <p:strVal val="visible"/>
                                      </p:to>
                                    </p:set>
                                    <p:anim calcmode="lin" valueType="num">
                                      <p:cBhvr additive="base">
                                        <p:cTn id="25" dur="500" fill="hold"/>
                                        <p:tgtEl>
                                          <p:spTgt spid="84999"/>
                                        </p:tgtEl>
                                        <p:attrNameLst>
                                          <p:attrName>ppt_x</p:attrName>
                                        </p:attrNameLst>
                                      </p:cBhvr>
                                      <p:tavLst>
                                        <p:tav tm="0">
                                          <p:val>
                                            <p:strVal val="0-#ppt_w/2"/>
                                          </p:val>
                                        </p:tav>
                                        <p:tav tm="100000">
                                          <p:val>
                                            <p:strVal val="#ppt_x"/>
                                          </p:val>
                                        </p:tav>
                                      </p:tavLst>
                                    </p:anim>
                                    <p:anim calcmode="lin" valueType="num">
                                      <p:cBhvr additive="base">
                                        <p:cTn id="26" dur="500" fill="hold"/>
                                        <p:tgtEl>
                                          <p:spTgt spid="849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utoUpdateAnimBg="0"/>
      <p:bldP spid="84998" grpId="0" autoUpdateAnimBg="0"/>
      <p:bldP spid="8499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49156" name="Text Box 4"/>
          <p:cNvSpPr txBox="1">
            <a:spLocks noChangeArrowheads="1"/>
          </p:cNvSpPr>
          <p:nvPr/>
        </p:nvSpPr>
        <p:spPr bwMode="auto">
          <a:xfrm>
            <a:off x="152400" y="838200"/>
            <a:ext cx="3657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B.  Upper and Lower Egypt</a:t>
            </a:r>
          </a:p>
        </p:txBody>
      </p:sp>
      <p:sp>
        <p:nvSpPr>
          <p:cNvPr id="37892" name="Text Box 5"/>
          <p:cNvSpPr txBox="1">
            <a:spLocks noChangeArrowheads="1"/>
          </p:cNvSpPr>
          <p:nvPr/>
        </p:nvSpPr>
        <p:spPr bwMode="auto">
          <a:xfrm>
            <a:off x="0" y="533400"/>
            <a:ext cx="4511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  GEOGRAPHY</a:t>
            </a:r>
          </a:p>
        </p:txBody>
      </p:sp>
      <p:sp>
        <p:nvSpPr>
          <p:cNvPr id="49158" name="Text Box 6"/>
          <p:cNvSpPr txBox="1">
            <a:spLocks noChangeArrowheads="1"/>
          </p:cNvSpPr>
          <p:nvPr/>
        </p:nvSpPr>
        <p:spPr bwMode="auto">
          <a:xfrm>
            <a:off x="381000" y="1143000"/>
            <a:ext cx="4800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Most of Egypt</a:t>
            </a:r>
            <a:r>
              <a:rPr lang="ja-JP" altLang="en-US" b="0" u="none"/>
              <a:t>’</a:t>
            </a:r>
            <a:r>
              <a:rPr lang="en-US" b="0" u="none"/>
              <a:t>s history focused around </a:t>
            </a:r>
          </a:p>
          <a:p>
            <a:pPr eaLnBrk="1" hangingPunct="1"/>
            <a:r>
              <a:rPr lang="en-US" b="0" u="none"/>
              <a:t>      </a:t>
            </a:r>
            <a:r>
              <a:rPr lang="en-US" b="0">
                <a:solidFill>
                  <a:srgbClr val="FF0000"/>
                </a:solidFill>
              </a:rPr>
              <a:t>Lower</a:t>
            </a:r>
            <a:r>
              <a:rPr lang="en-US" b="0" u="none">
                <a:solidFill>
                  <a:srgbClr val="FF0000"/>
                </a:solidFill>
              </a:rPr>
              <a:t> Egypt</a:t>
            </a:r>
            <a:r>
              <a:rPr lang="en-US" b="0" u="none"/>
              <a:t>,</a:t>
            </a:r>
          </a:p>
        </p:txBody>
      </p:sp>
      <p:sp>
        <p:nvSpPr>
          <p:cNvPr id="37894" name="Text Box 8"/>
          <p:cNvSpPr txBox="1">
            <a:spLocks noChangeArrowheads="1"/>
          </p:cNvSpPr>
          <p:nvPr/>
        </p:nvSpPr>
        <p:spPr bwMode="auto">
          <a:xfrm>
            <a:off x="6172200" y="2209800"/>
            <a:ext cx="609600" cy="2143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spcBef>
                <a:spcPct val="50000"/>
              </a:spcBef>
            </a:pPr>
            <a:endParaRPr lang="en-US" sz="800" b="0" u="none"/>
          </a:p>
        </p:txBody>
      </p:sp>
      <p:sp>
        <p:nvSpPr>
          <p:cNvPr id="49161" name="Text Box 9"/>
          <p:cNvSpPr txBox="1">
            <a:spLocks noChangeArrowheads="1"/>
          </p:cNvSpPr>
          <p:nvPr/>
        </p:nvSpPr>
        <p:spPr bwMode="auto">
          <a:xfrm>
            <a:off x="609600" y="1676400"/>
            <a:ext cx="4114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around the Nile delta which flows into the Mediterranean Sea.</a:t>
            </a:r>
          </a:p>
        </p:txBody>
      </p:sp>
      <p:sp>
        <p:nvSpPr>
          <p:cNvPr id="49163" name="Text Box 11"/>
          <p:cNvSpPr txBox="1">
            <a:spLocks noChangeArrowheads="1"/>
          </p:cNvSpPr>
          <p:nvPr/>
        </p:nvSpPr>
        <p:spPr bwMode="auto">
          <a:xfrm>
            <a:off x="381000" y="2209800"/>
            <a:ext cx="4816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2.  </a:t>
            </a:r>
            <a:r>
              <a:rPr lang="en-US" b="0">
                <a:solidFill>
                  <a:schemeClr val="accent2"/>
                </a:solidFill>
              </a:rPr>
              <a:t>Upper</a:t>
            </a:r>
            <a:r>
              <a:rPr lang="en-US" b="0" u="none">
                <a:solidFill>
                  <a:schemeClr val="accent2"/>
                </a:solidFill>
              </a:rPr>
              <a:t> Egypt</a:t>
            </a:r>
            <a:r>
              <a:rPr lang="en-US" b="0" u="none"/>
              <a:t> developed later upstream</a:t>
            </a:r>
          </a:p>
        </p:txBody>
      </p:sp>
      <p:sp>
        <p:nvSpPr>
          <p:cNvPr id="49165" name="Text Box 13"/>
          <p:cNvSpPr txBox="1">
            <a:spLocks noChangeArrowheads="1"/>
          </p:cNvSpPr>
          <p:nvPr/>
        </p:nvSpPr>
        <p:spPr bwMode="auto">
          <a:xfrm>
            <a:off x="381000" y="2514600"/>
            <a:ext cx="5029200"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3.  Nile provided reliable transportation</a:t>
            </a:r>
          </a:p>
          <a:p>
            <a:pPr eaLnBrk="1" hangingPunct="1">
              <a:buFontTx/>
              <a:buChar char="-"/>
            </a:pPr>
            <a:r>
              <a:rPr lang="en-US" sz="1600" b="0" u="none"/>
              <a:t> to go north, drift with the current toward the sea</a:t>
            </a:r>
          </a:p>
        </p:txBody>
      </p:sp>
      <p:sp>
        <p:nvSpPr>
          <p:cNvPr id="49168" name="Text Box 16"/>
          <p:cNvSpPr txBox="1">
            <a:spLocks noChangeArrowheads="1"/>
          </p:cNvSpPr>
          <p:nvPr/>
        </p:nvSpPr>
        <p:spPr bwMode="auto">
          <a:xfrm>
            <a:off x="304800" y="3048000"/>
            <a:ext cx="46640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600" b="0" u="none"/>
              <a:t> - to go south, sail catching the Mediterranean breeze</a:t>
            </a:r>
          </a:p>
        </p:txBody>
      </p:sp>
      <p:sp>
        <p:nvSpPr>
          <p:cNvPr id="49171" name="Text Box 19"/>
          <p:cNvSpPr txBox="1">
            <a:spLocks noChangeArrowheads="1"/>
          </p:cNvSpPr>
          <p:nvPr/>
        </p:nvSpPr>
        <p:spPr bwMode="auto">
          <a:xfrm>
            <a:off x="152400" y="3352800"/>
            <a:ext cx="4740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C.  Environment</a:t>
            </a:r>
          </a:p>
        </p:txBody>
      </p:sp>
      <p:sp>
        <p:nvSpPr>
          <p:cNvPr id="49172" name="Text Box 20"/>
          <p:cNvSpPr txBox="1">
            <a:spLocks noChangeArrowheads="1"/>
          </p:cNvSpPr>
          <p:nvPr/>
        </p:nvSpPr>
        <p:spPr bwMode="auto">
          <a:xfrm>
            <a:off x="381000" y="3657600"/>
            <a:ext cx="48926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Unlike Mesopotamia, the Nile was predictable</a:t>
            </a:r>
          </a:p>
        </p:txBody>
      </p:sp>
      <p:sp>
        <p:nvSpPr>
          <p:cNvPr id="49174" name="Text Box 22"/>
          <p:cNvSpPr txBox="1">
            <a:spLocks noChangeArrowheads="1"/>
          </p:cNvSpPr>
          <p:nvPr/>
        </p:nvSpPr>
        <p:spPr bwMode="auto">
          <a:xfrm>
            <a:off x="381000" y="3962400"/>
            <a:ext cx="4572000"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2.  </a:t>
            </a:r>
            <a:r>
              <a:rPr lang="en-US" u="none">
                <a:solidFill>
                  <a:srgbClr val="663300"/>
                </a:solidFill>
              </a:rPr>
              <a:t>Deserts</a:t>
            </a:r>
            <a:r>
              <a:rPr lang="en-US" b="0" u="none"/>
              <a:t> on both sides of Nile</a:t>
            </a:r>
          </a:p>
          <a:p>
            <a:pPr eaLnBrk="1" hangingPunct="1"/>
            <a:r>
              <a:rPr lang="en-US" b="0" u="none"/>
              <a:t>    - provided natural protection against invaders</a:t>
            </a:r>
          </a:p>
          <a:p>
            <a:pPr eaLnBrk="1" hangingPunct="1"/>
            <a:r>
              <a:rPr lang="en-US" b="0" u="none"/>
              <a:t>    - also reduced interaction with other people</a:t>
            </a:r>
          </a:p>
          <a:p>
            <a:pPr eaLnBrk="1" hangingPunct="1"/>
            <a:r>
              <a:rPr lang="en-US" b="0" u="none"/>
              <a:t>      </a:t>
            </a:r>
          </a:p>
          <a:p>
            <a:pPr eaLnBrk="1" hangingPunct="1"/>
            <a:r>
              <a:rPr lang="en-US" b="0" u="none"/>
              <a:t>Egypt would develop mostly in isolation and therefore, a culture that was quite unique.</a:t>
            </a:r>
          </a:p>
        </p:txBody>
      </p:sp>
      <p:sp>
        <p:nvSpPr>
          <p:cNvPr id="37902" name="Text Box 25"/>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
        <p:nvSpPr>
          <p:cNvPr id="49181" name="Oval 29"/>
          <p:cNvSpPr>
            <a:spLocks noChangeArrowheads="1"/>
          </p:cNvSpPr>
          <p:nvPr/>
        </p:nvSpPr>
        <p:spPr bwMode="auto">
          <a:xfrm>
            <a:off x="7924800" y="4572000"/>
            <a:ext cx="762000" cy="457200"/>
          </a:xfrm>
          <a:prstGeom prst="ellipse">
            <a:avLst/>
          </a:prstGeom>
          <a:noFill/>
          <a:ln w="127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9183"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550" y="685800"/>
            <a:ext cx="398145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84" name="Oval 32"/>
          <p:cNvSpPr>
            <a:spLocks noChangeArrowheads="1"/>
          </p:cNvSpPr>
          <p:nvPr/>
        </p:nvSpPr>
        <p:spPr bwMode="auto">
          <a:xfrm>
            <a:off x="5181600" y="1828800"/>
            <a:ext cx="2362200" cy="1447800"/>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85" name="Oval 33"/>
          <p:cNvSpPr>
            <a:spLocks noChangeArrowheads="1"/>
          </p:cNvSpPr>
          <p:nvPr/>
        </p:nvSpPr>
        <p:spPr bwMode="auto">
          <a:xfrm>
            <a:off x="5486400" y="3810000"/>
            <a:ext cx="2743200" cy="914400"/>
          </a:xfrm>
          <a:prstGeom prst="ellipse">
            <a:avLst/>
          </a:pr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9188" name="Picture 36" descr="Af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288" y="1295400"/>
            <a:ext cx="4049712"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89" name="Line 37"/>
          <p:cNvSpPr>
            <a:spLocks noChangeShapeType="1"/>
          </p:cNvSpPr>
          <p:nvPr/>
        </p:nvSpPr>
        <p:spPr bwMode="auto">
          <a:xfrm>
            <a:off x="7543800" y="2133600"/>
            <a:ext cx="0" cy="7620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90" name="Line 38"/>
          <p:cNvSpPr>
            <a:spLocks noChangeShapeType="1"/>
          </p:cNvSpPr>
          <p:nvPr/>
        </p:nvSpPr>
        <p:spPr bwMode="auto">
          <a:xfrm flipV="1">
            <a:off x="7620000" y="3657600"/>
            <a:ext cx="0" cy="5334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91" name="Text Box 39"/>
          <p:cNvSpPr txBox="1">
            <a:spLocks noChangeArrowheads="1"/>
          </p:cNvSpPr>
          <p:nvPr/>
        </p:nvSpPr>
        <p:spPr bwMode="auto">
          <a:xfrm>
            <a:off x="7543800" y="1676400"/>
            <a:ext cx="304800" cy="304800"/>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spcBef>
                <a:spcPct val="50000"/>
              </a:spcBef>
            </a:pPr>
            <a:endParaRPr lang="en-US" sz="1400" b="0" u="none"/>
          </a:p>
        </p:txBody>
      </p:sp>
      <p:pic>
        <p:nvPicPr>
          <p:cNvPr id="49192"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25" y="685800"/>
            <a:ext cx="4079875"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93" name="Oval 41"/>
          <p:cNvSpPr>
            <a:spLocks noChangeArrowheads="1"/>
          </p:cNvSpPr>
          <p:nvPr/>
        </p:nvSpPr>
        <p:spPr bwMode="auto">
          <a:xfrm>
            <a:off x="5181600" y="3276600"/>
            <a:ext cx="990600" cy="609600"/>
          </a:xfrm>
          <a:prstGeom prst="ellipse">
            <a:avLst/>
          </a:prstGeom>
          <a:noFill/>
          <a:ln w="38100">
            <a:solidFill>
              <a:srgbClr val="66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94" name="Oval 42"/>
          <p:cNvSpPr>
            <a:spLocks noChangeArrowheads="1"/>
          </p:cNvSpPr>
          <p:nvPr/>
        </p:nvSpPr>
        <p:spPr bwMode="auto">
          <a:xfrm>
            <a:off x="6477000" y="3276600"/>
            <a:ext cx="990600" cy="609600"/>
          </a:xfrm>
          <a:prstGeom prst="ellipse">
            <a:avLst/>
          </a:prstGeom>
          <a:noFill/>
          <a:ln w="38100">
            <a:solidFill>
              <a:srgbClr val="66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150911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9183"/>
                                        </p:tgtEl>
                                        <p:attrNameLst>
                                          <p:attrName>style.visibility</p:attrName>
                                        </p:attrNameLst>
                                      </p:cBhvr>
                                      <p:to>
                                        <p:strVal val="visible"/>
                                      </p:to>
                                    </p:set>
                                    <p:anim calcmode="lin" valueType="num">
                                      <p:cBhvr additive="base">
                                        <p:cTn id="7" dur="500" fill="hold"/>
                                        <p:tgtEl>
                                          <p:spTgt spid="49183"/>
                                        </p:tgtEl>
                                        <p:attrNameLst>
                                          <p:attrName>ppt_x</p:attrName>
                                        </p:attrNameLst>
                                      </p:cBhvr>
                                      <p:tavLst>
                                        <p:tav tm="0">
                                          <p:val>
                                            <p:strVal val="0-#ppt_w/2"/>
                                          </p:val>
                                        </p:tav>
                                        <p:tav tm="100000">
                                          <p:val>
                                            <p:strVal val="#ppt_x"/>
                                          </p:val>
                                        </p:tav>
                                      </p:tavLst>
                                    </p:anim>
                                    <p:anim calcmode="lin" valueType="num">
                                      <p:cBhvr additive="base">
                                        <p:cTn id="8" dur="500" fill="hold"/>
                                        <p:tgtEl>
                                          <p:spTgt spid="491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6"/>
                                        </p:tgtEl>
                                        <p:attrNameLst>
                                          <p:attrName>style.visibility</p:attrName>
                                        </p:attrNameLst>
                                      </p:cBhvr>
                                      <p:to>
                                        <p:strVal val="visible"/>
                                      </p:to>
                                    </p:set>
                                    <p:anim calcmode="lin" valueType="num">
                                      <p:cBhvr additive="base">
                                        <p:cTn id="13" dur="500" fill="hold"/>
                                        <p:tgtEl>
                                          <p:spTgt spid="49156"/>
                                        </p:tgtEl>
                                        <p:attrNameLst>
                                          <p:attrName>ppt_x</p:attrName>
                                        </p:attrNameLst>
                                      </p:cBhvr>
                                      <p:tavLst>
                                        <p:tav tm="0">
                                          <p:val>
                                            <p:strVal val="0-#ppt_w/2"/>
                                          </p:val>
                                        </p:tav>
                                        <p:tav tm="100000">
                                          <p:val>
                                            <p:strVal val="#ppt_x"/>
                                          </p:val>
                                        </p:tav>
                                      </p:tavLst>
                                    </p:anim>
                                    <p:anim calcmode="lin" valueType="num">
                                      <p:cBhvr additive="base">
                                        <p:cTn id="14" dur="500" fill="hold"/>
                                        <p:tgtEl>
                                          <p:spTgt spid="4915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8"/>
                                        </p:tgtEl>
                                        <p:attrNameLst>
                                          <p:attrName>style.visibility</p:attrName>
                                        </p:attrNameLst>
                                      </p:cBhvr>
                                      <p:to>
                                        <p:strVal val="visible"/>
                                      </p:to>
                                    </p:set>
                                    <p:anim calcmode="lin" valueType="num">
                                      <p:cBhvr additive="base">
                                        <p:cTn id="19" dur="500" fill="hold"/>
                                        <p:tgtEl>
                                          <p:spTgt spid="49158"/>
                                        </p:tgtEl>
                                        <p:attrNameLst>
                                          <p:attrName>ppt_x</p:attrName>
                                        </p:attrNameLst>
                                      </p:cBhvr>
                                      <p:tavLst>
                                        <p:tav tm="0">
                                          <p:val>
                                            <p:strVal val="0-#ppt_w/2"/>
                                          </p:val>
                                        </p:tav>
                                        <p:tav tm="100000">
                                          <p:val>
                                            <p:strVal val="#ppt_x"/>
                                          </p:val>
                                        </p:tav>
                                      </p:tavLst>
                                    </p:anim>
                                    <p:anim calcmode="lin" valueType="num">
                                      <p:cBhvr additive="base">
                                        <p:cTn id="20"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61"/>
                                        </p:tgtEl>
                                        <p:attrNameLst>
                                          <p:attrName>style.visibility</p:attrName>
                                        </p:attrNameLst>
                                      </p:cBhvr>
                                      <p:to>
                                        <p:strVal val="visible"/>
                                      </p:to>
                                    </p:set>
                                    <p:anim calcmode="lin" valueType="num">
                                      <p:cBhvr additive="base">
                                        <p:cTn id="25" dur="500" fill="hold"/>
                                        <p:tgtEl>
                                          <p:spTgt spid="49161"/>
                                        </p:tgtEl>
                                        <p:attrNameLst>
                                          <p:attrName>ppt_x</p:attrName>
                                        </p:attrNameLst>
                                      </p:cBhvr>
                                      <p:tavLst>
                                        <p:tav tm="0">
                                          <p:val>
                                            <p:strVal val="0-#ppt_w/2"/>
                                          </p:val>
                                        </p:tav>
                                        <p:tav tm="100000">
                                          <p:val>
                                            <p:strVal val="#ppt_x"/>
                                          </p:val>
                                        </p:tav>
                                      </p:tavLst>
                                    </p:anim>
                                    <p:anim calcmode="lin" valueType="num">
                                      <p:cBhvr additive="base">
                                        <p:cTn id="26" dur="500" fill="hold"/>
                                        <p:tgtEl>
                                          <p:spTgt spid="4916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84"/>
                                        </p:tgtEl>
                                        <p:attrNameLst>
                                          <p:attrName>style.visibility</p:attrName>
                                        </p:attrNameLst>
                                      </p:cBhvr>
                                      <p:to>
                                        <p:strVal val="visible"/>
                                      </p:to>
                                    </p:set>
                                    <p:anim calcmode="lin" valueType="num">
                                      <p:cBhvr additive="base">
                                        <p:cTn id="31" dur="500" fill="hold"/>
                                        <p:tgtEl>
                                          <p:spTgt spid="49184"/>
                                        </p:tgtEl>
                                        <p:attrNameLst>
                                          <p:attrName>ppt_x</p:attrName>
                                        </p:attrNameLst>
                                      </p:cBhvr>
                                      <p:tavLst>
                                        <p:tav tm="0">
                                          <p:val>
                                            <p:strVal val="0-#ppt_w/2"/>
                                          </p:val>
                                        </p:tav>
                                        <p:tav tm="100000">
                                          <p:val>
                                            <p:strVal val="#ppt_x"/>
                                          </p:val>
                                        </p:tav>
                                      </p:tavLst>
                                    </p:anim>
                                    <p:anim calcmode="lin" valueType="num">
                                      <p:cBhvr additive="base">
                                        <p:cTn id="32" dur="500" fill="hold"/>
                                        <p:tgtEl>
                                          <p:spTgt spid="4918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63"/>
                                        </p:tgtEl>
                                        <p:attrNameLst>
                                          <p:attrName>style.visibility</p:attrName>
                                        </p:attrNameLst>
                                      </p:cBhvr>
                                      <p:to>
                                        <p:strVal val="visible"/>
                                      </p:to>
                                    </p:set>
                                    <p:anim calcmode="lin" valueType="num">
                                      <p:cBhvr additive="base">
                                        <p:cTn id="37" dur="500" fill="hold"/>
                                        <p:tgtEl>
                                          <p:spTgt spid="49163"/>
                                        </p:tgtEl>
                                        <p:attrNameLst>
                                          <p:attrName>ppt_x</p:attrName>
                                        </p:attrNameLst>
                                      </p:cBhvr>
                                      <p:tavLst>
                                        <p:tav tm="0">
                                          <p:val>
                                            <p:strVal val="0-#ppt_w/2"/>
                                          </p:val>
                                        </p:tav>
                                        <p:tav tm="100000">
                                          <p:val>
                                            <p:strVal val="#ppt_x"/>
                                          </p:val>
                                        </p:tav>
                                      </p:tavLst>
                                    </p:anim>
                                    <p:anim calcmode="lin" valueType="num">
                                      <p:cBhvr additive="base">
                                        <p:cTn id="38" dur="500" fill="hold"/>
                                        <p:tgtEl>
                                          <p:spTgt spid="4916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185"/>
                                        </p:tgtEl>
                                        <p:attrNameLst>
                                          <p:attrName>style.visibility</p:attrName>
                                        </p:attrNameLst>
                                      </p:cBhvr>
                                      <p:to>
                                        <p:strVal val="visible"/>
                                      </p:to>
                                    </p:set>
                                    <p:anim calcmode="lin" valueType="num">
                                      <p:cBhvr additive="base">
                                        <p:cTn id="43" dur="500" fill="hold"/>
                                        <p:tgtEl>
                                          <p:spTgt spid="49185"/>
                                        </p:tgtEl>
                                        <p:attrNameLst>
                                          <p:attrName>ppt_x</p:attrName>
                                        </p:attrNameLst>
                                      </p:cBhvr>
                                      <p:tavLst>
                                        <p:tav tm="0">
                                          <p:val>
                                            <p:strVal val="0-#ppt_w/2"/>
                                          </p:val>
                                        </p:tav>
                                        <p:tav tm="100000">
                                          <p:val>
                                            <p:strVal val="#ppt_x"/>
                                          </p:val>
                                        </p:tav>
                                      </p:tavLst>
                                    </p:anim>
                                    <p:anim calcmode="lin" valueType="num">
                                      <p:cBhvr additive="base">
                                        <p:cTn id="44" dur="500" fill="hold"/>
                                        <p:tgtEl>
                                          <p:spTgt spid="4918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9165"/>
                                        </p:tgtEl>
                                        <p:attrNameLst>
                                          <p:attrName>style.visibility</p:attrName>
                                        </p:attrNameLst>
                                      </p:cBhvr>
                                      <p:to>
                                        <p:strVal val="visible"/>
                                      </p:to>
                                    </p:set>
                                    <p:anim calcmode="lin" valueType="num">
                                      <p:cBhvr additive="base">
                                        <p:cTn id="49" dur="500" fill="hold"/>
                                        <p:tgtEl>
                                          <p:spTgt spid="49165"/>
                                        </p:tgtEl>
                                        <p:attrNameLst>
                                          <p:attrName>ppt_x</p:attrName>
                                        </p:attrNameLst>
                                      </p:cBhvr>
                                      <p:tavLst>
                                        <p:tav tm="0">
                                          <p:val>
                                            <p:strVal val="0-#ppt_w/2"/>
                                          </p:val>
                                        </p:tav>
                                        <p:tav tm="100000">
                                          <p:val>
                                            <p:strVal val="#ppt_x"/>
                                          </p:val>
                                        </p:tav>
                                      </p:tavLst>
                                    </p:anim>
                                    <p:anim calcmode="lin" valueType="num">
                                      <p:cBhvr additive="base">
                                        <p:cTn id="50" dur="500" fill="hold"/>
                                        <p:tgtEl>
                                          <p:spTgt spid="4916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9191"/>
                                        </p:tgtEl>
                                        <p:attrNameLst>
                                          <p:attrName>style.visibility</p:attrName>
                                        </p:attrNameLst>
                                      </p:cBhvr>
                                      <p:to>
                                        <p:strVal val="visible"/>
                                      </p:to>
                                    </p:set>
                                    <p:anim calcmode="lin" valueType="num">
                                      <p:cBhvr additive="base">
                                        <p:cTn id="55" dur="500" fill="hold"/>
                                        <p:tgtEl>
                                          <p:spTgt spid="49191"/>
                                        </p:tgtEl>
                                        <p:attrNameLst>
                                          <p:attrName>ppt_x</p:attrName>
                                        </p:attrNameLst>
                                      </p:cBhvr>
                                      <p:tavLst>
                                        <p:tav tm="0">
                                          <p:val>
                                            <p:strVal val="0-#ppt_w/2"/>
                                          </p:val>
                                        </p:tav>
                                        <p:tav tm="100000">
                                          <p:val>
                                            <p:strVal val="#ppt_x"/>
                                          </p:val>
                                        </p:tav>
                                      </p:tavLst>
                                    </p:anim>
                                    <p:anim calcmode="lin" valueType="num">
                                      <p:cBhvr additive="base">
                                        <p:cTn id="56" dur="500" fill="hold"/>
                                        <p:tgtEl>
                                          <p:spTgt spid="4919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49188"/>
                                        </p:tgtEl>
                                        <p:attrNameLst>
                                          <p:attrName>style.visibility</p:attrName>
                                        </p:attrNameLst>
                                      </p:cBhvr>
                                      <p:to>
                                        <p:strVal val="visible"/>
                                      </p:to>
                                    </p:set>
                                    <p:anim calcmode="lin" valueType="num">
                                      <p:cBhvr additive="base">
                                        <p:cTn id="61" dur="500" fill="hold"/>
                                        <p:tgtEl>
                                          <p:spTgt spid="49188"/>
                                        </p:tgtEl>
                                        <p:attrNameLst>
                                          <p:attrName>ppt_x</p:attrName>
                                        </p:attrNameLst>
                                      </p:cBhvr>
                                      <p:tavLst>
                                        <p:tav tm="0">
                                          <p:val>
                                            <p:strVal val="0-#ppt_w/2"/>
                                          </p:val>
                                        </p:tav>
                                        <p:tav tm="100000">
                                          <p:val>
                                            <p:strVal val="#ppt_x"/>
                                          </p:val>
                                        </p:tav>
                                      </p:tavLst>
                                    </p:anim>
                                    <p:anim calcmode="lin" valueType="num">
                                      <p:cBhvr additive="base">
                                        <p:cTn id="62" dur="500" fill="hold"/>
                                        <p:tgtEl>
                                          <p:spTgt spid="49188"/>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9189"/>
                                        </p:tgtEl>
                                        <p:attrNameLst>
                                          <p:attrName>style.visibility</p:attrName>
                                        </p:attrNameLst>
                                      </p:cBhvr>
                                      <p:to>
                                        <p:strVal val="visible"/>
                                      </p:to>
                                    </p:set>
                                    <p:anim calcmode="lin" valueType="num">
                                      <p:cBhvr additive="base">
                                        <p:cTn id="67" dur="500" fill="hold"/>
                                        <p:tgtEl>
                                          <p:spTgt spid="49189"/>
                                        </p:tgtEl>
                                        <p:attrNameLst>
                                          <p:attrName>ppt_x</p:attrName>
                                        </p:attrNameLst>
                                      </p:cBhvr>
                                      <p:tavLst>
                                        <p:tav tm="0">
                                          <p:val>
                                            <p:strVal val="0-#ppt_w/2"/>
                                          </p:val>
                                        </p:tav>
                                        <p:tav tm="100000">
                                          <p:val>
                                            <p:strVal val="#ppt_x"/>
                                          </p:val>
                                        </p:tav>
                                      </p:tavLst>
                                    </p:anim>
                                    <p:anim calcmode="lin" valueType="num">
                                      <p:cBhvr additive="base">
                                        <p:cTn id="68" dur="500" fill="hold"/>
                                        <p:tgtEl>
                                          <p:spTgt spid="49189"/>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9190"/>
                                        </p:tgtEl>
                                        <p:attrNameLst>
                                          <p:attrName>style.visibility</p:attrName>
                                        </p:attrNameLst>
                                      </p:cBhvr>
                                      <p:to>
                                        <p:strVal val="visible"/>
                                      </p:to>
                                    </p:set>
                                    <p:anim calcmode="lin" valueType="num">
                                      <p:cBhvr additive="base">
                                        <p:cTn id="73" dur="500" fill="hold"/>
                                        <p:tgtEl>
                                          <p:spTgt spid="49190"/>
                                        </p:tgtEl>
                                        <p:attrNameLst>
                                          <p:attrName>ppt_x</p:attrName>
                                        </p:attrNameLst>
                                      </p:cBhvr>
                                      <p:tavLst>
                                        <p:tav tm="0">
                                          <p:val>
                                            <p:strVal val="0-#ppt_w/2"/>
                                          </p:val>
                                        </p:tav>
                                        <p:tav tm="100000">
                                          <p:val>
                                            <p:strVal val="#ppt_x"/>
                                          </p:val>
                                        </p:tav>
                                      </p:tavLst>
                                    </p:anim>
                                    <p:anim calcmode="lin" valueType="num">
                                      <p:cBhvr additive="base">
                                        <p:cTn id="74" dur="500" fill="hold"/>
                                        <p:tgtEl>
                                          <p:spTgt spid="49190"/>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9168"/>
                                        </p:tgtEl>
                                        <p:attrNameLst>
                                          <p:attrName>style.visibility</p:attrName>
                                        </p:attrNameLst>
                                      </p:cBhvr>
                                      <p:to>
                                        <p:strVal val="visible"/>
                                      </p:to>
                                    </p:set>
                                    <p:anim calcmode="lin" valueType="num">
                                      <p:cBhvr additive="base">
                                        <p:cTn id="79" dur="500" fill="hold"/>
                                        <p:tgtEl>
                                          <p:spTgt spid="49168"/>
                                        </p:tgtEl>
                                        <p:attrNameLst>
                                          <p:attrName>ppt_x</p:attrName>
                                        </p:attrNameLst>
                                      </p:cBhvr>
                                      <p:tavLst>
                                        <p:tav tm="0">
                                          <p:val>
                                            <p:strVal val="0-#ppt_w/2"/>
                                          </p:val>
                                        </p:tav>
                                        <p:tav tm="100000">
                                          <p:val>
                                            <p:strVal val="#ppt_x"/>
                                          </p:val>
                                        </p:tav>
                                      </p:tavLst>
                                    </p:anim>
                                    <p:anim calcmode="lin" valueType="num">
                                      <p:cBhvr additive="base">
                                        <p:cTn id="80" dur="500" fill="hold"/>
                                        <p:tgtEl>
                                          <p:spTgt spid="49168"/>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9171"/>
                                        </p:tgtEl>
                                        <p:attrNameLst>
                                          <p:attrName>style.visibility</p:attrName>
                                        </p:attrNameLst>
                                      </p:cBhvr>
                                      <p:to>
                                        <p:strVal val="visible"/>
                                      </p:to>
                                    </p:set>
                                    <p:anim calcmode="lin" valueType="num">
                                      <p:cBhvr additive="base">
                                        <p:cTn id="85" dur="500" fill="hold"/>
                                        <p:tgtEl>
                                          <p:spTgt spid="49171"/>
                                        </p:tgtEl>
                                        <p:attrNameLst>
                                          <p:attrName>ppt_x</p:attrName>
                                        </p:attrNameLst>
                                      </p:cBhvr>
                                      <p:tavLst>
                                        <p:tav tm="0">
                                          <p:val>
                                            <p:strVal val="0-#ppt_w/2"/>
                                          </p:val>
                                        </p:tav>
                                        <p:tav tm="100000">
                                          <p:val>
                                            <p:strVal val="#ppt_x"/>
                                          </p:val>
                                        </p:tav>
                                      </p:tavLst>
                                    </p:anim>
                                    <p:anim calcmode="lin" valueType="num">
                                      <p:cBhvr additive="base">
                                        <p:cTn id="86" dur="500" fill="hold"/>
                                        <p:tgtEl>
                                          <p:spTgt spid="49171"/>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49172"/>
                                        </p:tgtEl>
                                        <p:attrNameLst>
                                          <p:attrName>style.visibility</p:attrName>
                                        </p:attrNameLst>
                                      </p:cBhvr>
                                      <p:to>
                                        <p:strVal val="visible"/>
                                      </p:to>
                                    </p:set>
                                    <p:anim calcmode="lin" valueType="num">
                                      <p:cBhvr additive="base">
                                        <p:cTn id="91" dur="500" fill="hold"/>
                                        <p:tgtEl>
                                          <p:spTgt spid="49172"/>
                                        </p:tgtEl>
                                        <p:attrNameLst>
                                          <p:attrName>ppt_x</p:attrName>
                                        </p:attrNameLst>
                                      </p:cBhvr>
                                      <p:tavLst>
                                        <p:tav tm="0">
                                          <p:val>
                                            <p:strVal val="0-#ppt_w/2"/>
                                          </p:val>
                                        </p:tav>
                                        <p:tav tm="100000">
                                          <p:val>
                                            <p:strVal val="#ppt_x"/>
                                          </p:val>
                                        </p:tav>
                                      </p:tavLst>
                                    </p:anim>
                                    <p:anim calcmode="lin" valueType="num">
                                      <p:cBhvr additive="base">
                                        <p:cTn id="92" dur="500" fill="hold"/>
                                        <p:tgtEl>
                                          <p:spTgt spid="49172"/>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49181"/>
                                        </p:tgtEl>
                                        <p:attrNameLst>
                                          <p:attrName>style.visibility</p:attrName>
                                        </p:attrNameLst>
                                      </p:cBhvr>
                                      <p:to>
                                        <p:strVal val="visible"/>
                                      </p:to>
                                    </p:set>
                                    <p:anim calcmode="lin" valueType="num">
                                      <p:cBhvr additive="base">
                                        <p:cTn id="97" dur="500" fill="hold"/>
                                        <p:tgtEl>
                                          <p:spTgt spid="49181"/>
                                        </p:tgtEl>
                                        <p:attrNameLst>
                                          <p:attrName>ppt_x</p:attrName>
                                        </p:attrNameLst>
                                      </p:cBhvr>
                                      <p:tavLst>
                                        <p:tav tm="0">
                                          <p:val>
                                            <p:strVal val="0-#ppt_w/2"/>
                                          </p:val>
                                        </p:tav>
                                        <p:tav tm="100000">
                                          <p:val>
                                            <p:strVal val="#ppt_x"/>
                                          </p:val>
                                        </p:tav>
                                      </p:tavLst>
                                    </p:anim>
                                    <p:anim calcmode="lin" valueType="num">
                                      <p:cBhvr additive="base">
                                        <p:cTn id="98" dur="500" fill="hold"/>
                                        <p:tgtEl>
                                          <p:spTgt spid="49181"/>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49174"/>
                                        </p:tgtEl>
                                        <p:attrNameLst>
                                          <p:attrName>style.visibility</p:attrName>
                                        </p:attrNameLst>
                                      </p:cBhvr>
                                      <p:to>
                                        <p:strVal val="visible"/>
                                      </p:to>
                                    </p:set>
                                    <p:anim calcmode="lin" valueType="num">
                                      <p:cBhvr additive="base">
                                        <p:cTn id="103" dur="500" fill="hold"/>
                                        <p:tgtEl>
                                          <p:spTgt spid="49174"/>
                                        </p:tgtEl>
                                        <p:attrNameLst>
                                          <p:attrName>ppt_x</p:attrName>
                                        </p:attrNameLst>
                                      </p:cBhvr>
                                      <p:tavLst>
                                        <p:tav tm="0">
                                          <p:val>
                                            <p:strVal val="0-#ppt_w/2"/>
                                          </p:val>
                                        </p:tav>
                                        <p:tav tm="100000">
                                          <p:val>
                                            <p:strVal val="#ppt_x"/>
                                          </p:val>
                                        </p:tav>
                                      </p:tavLst>
                                    </p:anim>
                                    <p:anim calcmode="lin" valueType="num">
                                      <p:cBhvr additive="base">
                                        <p:cTn id="104" dur="500" fill="hold"/>
                                        <p:tgtEl>
                                          <p:spTgt spid="49174"/>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nodeType="clickEffect">
                                  <p:stCondLst>
                                    <p:cond delay="0"/>
                                  </p:stCondLst>
                                  <p:childTnLst>
                                    <p:set>
                                      <p:cBhvr>
                                        <p:cTn id="108" dur="1" fill="hold">
                                          <p:stCondLst>
                                            <p:cond delay="0"/>
                                          </p:stCondLst>
                                        </p:cTn>
                                        <p:tgtEl>
                                          <p:spTgt spid="49192"/>
                                        </p:tgtEl>
                                        <p:attrNameLst>
                                          <p:attrName>style.visibility</p:attrName>
                                        </p:attrNameLst>
                                      </p:cBhvr>
                                      <p:to>
                                        <p:strVal val="visible"/>
                                      </p:to>
                                    </p:set>
                                    <p:anim calcmode="lin" valueType="num">
                                      <p:cBhvr additive="base">
                                        <p:cTn id="109" dur="500" fill="hold"/>
                                        <p:tgtEl>
                                          <p:spTgt spid="49192"/>
                                        </p:tgtEl>
                                        <p:attrNameLst>
                                          <p:attrName>ppt_x</p:attrName>
                                        </p:attrNameLst>
                                      </p:cBhvr>
                                      <p:tavLst>
                                        <p:tav tm="0">
                                          <p:val>
                                            <p:strVal val="0-#ppt_w/2"/>
                                          </p:val>
                                        </p:tav>
                                        <p:tav tm="100000">
                                          <p:val>
                                            <p:strVal val="#ppt_x"/>
                                          </p:val>
                                        </p:tav>
                                      </p:tavLst>
                                    </p:anim>
                                    <p:anim calcmode="lin" valueType="num">
                                      <p:cBhvr additive="base">
                                        <p:cTn id="110" dur="500" fill="hold"/>
                                        <p:tgtEl>
                                          <p:spTgt spid="49192"/>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49193"/>
                                        </p:tgtEl>
                                        <p:attrNameLst>
                                          <p:attrName>style.visibility</p:attrName>
                                        </p:attrNameLst>
                                      </p:cBhvr>
                                      <p:to>
                                        <p:strVal val="visible"/>
                                      </p:to>
                                    </p:set>
                                    <p:anim calcmode="lin" valueType="num">
                                      <p:cBhvr additive="base">
                                        <p:cTn id="115" dur="500" fill="hold"/>
                                        <p:tgtEl>
                                          <p:spTgt spid="49193"/>
                                        </p:tgtEl>
                                        <p:attrNameLst>
                                          <p:attrName>ppt_x</p:attrName>
                                        </p:attrNameLst>
                                      </p:cBhvr>
                                      <p:tavLst>
                                        <p:tav tm="0">
                                          <p:val>
                                            <p:strVal val="0-#ppt_w/2"/>
                                          </p:val>
                                        </p:tav>
                                        <p:tav tm="100000">
                                          <p:val>
                                            <p:strVal val="#ppt_x"/>
                                          </p:val>
                                        </p:tav>
                                      </p:tavLst>
                                    </p:anim>
                                    <p:anim calcmode="lin" valueType="num">
                                      <p:cBhvr additive="base">
                                        <p:cTn id="116" dur="500" fill="hold"/>
                                        <p:tgtEl>
                                          <p:spTgt spid="49193"/>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49194"/>
                                        </p:tgtEl>
                                        <p:attrNameLst>
                                          <p:attrName>style.visibility</p:attrName>
                                        </p:attrNameLst>
                                      </p:cBhvr>
                                      <p:to>
                                        <p:strVal val="visible"/>
                                      </p:to>
                                    </p:set>
                                    <p:anim calcmode="lin" valueType="num">
                                      <p:cBhvr additive="base">
                                        <p:cTn id="121" dur="500" fill="hold"/>
                                        <p:tgtEl>
                                          <p:spTgt spid="49194"/>
                                        </p:tgtEl>
                                        <p:attrNameLst>
                                          <p:attrName>ppt_x</p:attrName>
                                        </p:attrNameLst>
                                      </p:cBhvr>
                                      <p:tavLst>
                                        <p:tav tm="0">
                                          <p:val>
                                            <p:strVal val="0-#ppt_w/2"/>
                                          </p:val>
                                        </p:tav>
                                        <p:tav tm="100000">
                                          <p:val>
                                            <p:strVal val="#ppt_x"/>
                                          </p:val>
                                        </p:tav>
                                      </p:tavLst>
                                    </p:anim>
                                    <p:anim calcmode="lin" valueType="num">
                                      <p:cBhvr additive="base">
                                        <p:cTn id="122" dur="500" fill="hold"/>
                                        <p:tgtEl>
                                          <p:spTgt spid="49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utoUpdateAnimBg="0"/>
      <p:bldP spid="49158" grpId="0" autoUpdateAnimBg="0"/>
      <p:bldP spid="49161" grpId="0" autoUpdateAnimBg="0"/>
      <p:bldP spid="49163" grpId="0" autoUpdateAnimBg="0"/>
      <p:bldP spid="49165" grpId="0" autoUpdateAnimBg="0"/>
      <p:bldP spid="49168" grpId="0" autoUpdateAnimBg="0"/>
      <p:bldP spid="49171" grpId="0" autoUpdateAnimBg="0"/>
      <p:bldP spid="49172" grpId="0" autoUpdateAnimBg="0"/>
      <p:bldP spid="49174" grpId="0" autoUpdateAnimBg="0"/>
      <p:bldP spid="49181" grpId="0" animBg="1"/>
      <p:bldP spid="49184" grpId="0" animBg="1"/>
      <p:bldP spid="49185" grpId="0" animBg="1"/>
      <p:bldP spid="49189" grpId="0" animBg="1"/>
      <p:bldP spid="49190" grpId="0" animBg="1"/>
      <p:bldP spid="49191" grpId="0" animBg="1" autoUpdateAnimBg="0"/>
      <p:bldP spid="49193" grpId="0" animBg="1"/>
      <p:bldP spid="4919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a:t>
            </a:r>
            <a:r>
              <a:rPr lang="en-US" b="0" u="none"/>
              <a:t>: </a:t>
            </a:r>
            <a:r>
              <a:rPr lang="ja-JP" altLang="en-US" b="0" u="none"/>
              <a:t>“</a:t>
            </a:r>
            <a:r>
              <a:rPr lang="en-US" b="0" u="none"/>
              <a:t>Four Early River Valley Civilizations</a:t>
            </a:r>
            <a:r>
              <a:rPr lang="ja-JP" altLang="en-US" b="0" u="none"/>
              <a:t>”</a:t>
            </a:r>
            <a:endParaRPr lang="en-US" b="0" u="none"/>
          </a:p>
          <a:p>
            <a:pPr eaLnBrk="1" hangingPunct="1"/>
            <a:r>
              <a:rPr lang="en-US" b="0" u="none"/>
              <a:t>                                            </a:t>
            </a:r>
            <a:r>
              <a:rPr lang="en-US" sz="2400" b="0" u="none">
                <a:solidFill>
                  <a:srgbClr val="0066FF"/>
                </a:solidFill>
              </a:rPr>
              <a:t>Egypt on the Nile</a:t>
            </a:r>
          </a:p>
        </p:txBody>
      </p:sp>
      <p:sp>
        <p:nvSpPr>
          <p:cNvPr id="86019" name="Text Box 3"/>
          <p:cNvSpPr txBox="1">
            <a:spLocks noChangeArrowheads="1"/>
          </p:cNvSpPr>
          <p:nvPr/>
        </p:nvSpPr>
        <p:spPr bwMode="auto">
          <a:xfrm>
            <a:off x="0" y="533400"/>
            <a:ext cx="7483475"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VI.  INVASIONS</a:t>
            </a:r>
          </a:p>
          <a:p>
            <a:pPr eaLnBrk="1" hangingPunct="1"/>
            <a:r>
              <a:rPr lang="en-US" sz="2000" b="0" u="none"/>
              <a:t>     A. Old Kingdom begins to decline, ca. 2180 B.C.E.</a:t>
            </a:r>
          </a:p>
          <a:p>
            <a:pPr eaLnBrk="1" hangingPunct="1"/>
            <a:r>
              <a:rPr lang="en-US" sz="2000" b="0" u="none"/>
              <a:t> </a:t>
            </a:r>
            <a:r>
              <a:rPr lang="en-US" sz="2000" b="0" i="1" u="none"/>
              <a:t>After about a century of fragmented and weak rulers,</a:t>
            </a:r>
            <a:endParaRPr lang="en-US" sz="2000" b="0" u="none"/>
          </a:p>
        </p:txBody>
      </p:sp>
      <p:sp>
        <p:nvSpPr>
          <p:cNvPr id="86020" name="Text Box 4"/>
          <p:cNvSpPr txBox="1">
            <a:spLocks noChangeArrowheads="1"/>
          </p:cNvSpPr>
          <p:nvPr/>
        </p:nvSpPr>
        <p:spPr bwMode="auto">
          <a:xfrm>
            <a:off x="304800" y="1524000"/>
            <a:ext cx="8474075" cy="374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startAt="2"/>
            </a:pPr>
            <a:r>
              <a:rPr lang="en-US" sz="2000" b="0" u="none"/>
              <a:t>Middle Kingdom period rises [2080-1640 B.C.E.]</a:t>
            </a:r>
          </a:p>
          <a:p>
            <a:pPr eaLnBrk="1" hangingPunct="1"/>
            <a:r>
              <a:rPr lang="en-US" sz="2000" b="0" u="none"/>
              <a:t>     - Center of power is now in Thebes in Upper Egypt </a:t>
            </a:r>
          </a:p>
          <a:p>
            <a:pPr eaLnBrk="1" hangingPunct="1"/>
            <a:r>
              <a:rPr lang="en-US" sz="2000" b="0" u="none"/>
              <a:t>           rather than Lower Egypt</a:t>
            </a:r>
            <a:r>
              <a:rPr lang="ja-JP" altLang="en-US" sz="2000" b="0" u="none"/>
              <a:t>’</a:t>
            </a:r>
            <a:r>
              <a:rPr lang="en-US" sz="2000" b="0" u="none"/>
              <a:t>s old Memphis capital.</a:t>
            </a:r>
          </a:p>
          <a:p>
            <a:pPr eaLnBrk="1" hangingPunct="1"/>
            <a:r>
              <a:rPr lang="en-US" sz="2000" b="0" u="none"/>
              <a:t>     - This is a prosperous period.</a:t>
            </a:r>
          </a:p>
          <a:p>
            <a:pPr eaLnBrk="1" hangingPunct="1"/>
            <a:r>
              <a:rPr lang="en-US" sz="2000" b="0" u="none"/>
              <a:t>        Massive building projects around Thebes. </a:t>
            </a:r>
          </a:p>
          <a:p>
            <a:pPr eaLnBrk="1" hangingPunct="1"/>
            <a:r>
              <a:rPr lang="en-US" sz="2000" b="0" u="none"/>
              <a:t>        </a:t>
            </a:r>
          </a:p>
          <a:p>
            <a:pPr eaLnBrk="1" hangingPunct="1"/>
            <a:r>
              <a:rPr lang="en-US" sz="2000" b="0" u="none"/>
              <a:t>        Unfortunately the Egyptians took their years of </a:t>
            </a:r>
          </a:p>
          <a:p>
            <a:pPr eaLnBrk="1" hangingPunct="1"/>
            <a:r>
              <a:rPr lang="en-US" sz="2000" b="0" u="none"/>
              <a:t>        well-protected geographic isolation for granted </a:t>
            </a:r>
          </a:p>
          <a:p>
            <a:pPr eaLnBrk="1" hangingPunct="1"/>
            <a:r>
              <a:rPr lang="en-US" sz="2000" b="0" u="none"/>
              <a:t>        and made little real defensive preparations </a:t>
            </a:r>
          </a:p>
          <a:p>
            <a:pPr eaLnBrk="1" hangingPunct="1"/>
            <a:r>
              <a:rPr lang="en-US" sz="2000" b="0" u="none"/>
              <a:t>        should the unthinkable happen.</a:t>
            </a:r>
          </a:p>
          <a:p>
            <a:pPr eaLnBrk="1" hangingPunct="1"/>
            <a:endParaRPr lang="en-US" sz="2000" b="0" u="none"/>
          </a:p>
          <a:p>
            <a:pPr eaLnBrk="1" hangingPunct="1"/>
            <a:r>
              <a:rPr lang="en-US" sz="2000" b="0" i="1" u="none"/>
              <a:t>The unthinkable happened.</a:t>
            </a:r>
          </a:p>
        </p:txBody>
      </p:sp>
      <p:sp>
        <p:nvSpPr>
          <p:cNvPr id="86021" name="Text Box 5"/>
          <p:cNvSpPr txBox="1">
            <a:spLocks noChangeArrowheads="1"/>
          </p:cNvSpPr>
          <p:nvPr/>
        </p:nvSpPr>
        <p:spPr bwMode="auto">
          <a:xfrm>
            <a:off x="228600" y="5181600"/>
            <a:ext cx="8016875"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Invaded by the </a:t>
            </a:r>
            <a:r>
              <a:rPr lang="en-US" sz="2000" b="0">
                <a:solidFill>
                  <a:srgbClr val="FF0000"/>
                </a:solidFill>
              </a:rPr>
              <a:t>Hyksos</a:t>
            </a:r>
            <a:r>
              <a:rPr lang="en-US" sz="2000" b="0" u="none"/>
              <a:t>, </a:t>
            </a:r>
            <a:r>
              <a:rPr lang="en-US" sz="2000" b="0" u="none">
                <a:solidFill>
                  <a:schemeClr val="accent2"/>
                </a:solidFill>
              </a:rPr>
              <a:t>an Asiatic people, great chariot-riders – </a:t>
            </a:r>
          </a:p>
          <a:p>
            <a:pPr eaLnBrk="1" hangingPunct="1"/>
            <a:r>
              <a:rPr lang="en-US" sz="2000" b="0" u="none">
                <a:solidFill>
                  <a:schemeClr val="accent2"/>
                </a:solidFill>
              </a:rPr>
              <a:t>                            which they introduced in Egypt for the first time.  </a:t>
            </a:r>
          </a:p>
          <a:p>
            <a:pPr eaLnBrk="1" hangingPunct="1"/>
            <a:r>
              <a:rPr lang="en-US" sz="2000" b="0" u="none">
                <a:solidFill>
                  <a:schemeClr val="accent2"/>
                </a:solidFill>
              </a:rPr>
              <a:t>      These foreigners bring the Middle Kingdom period to an end</a:t>
            </a:r>
          </a:p>
          <a:p>
            <a:pPr eaLnBrk="1" hangingPunct="1"/>
            <a:r>
              <a:rPr lang="en-US" sz="2000" b="0" u="none">
                <a:solidFill>
                  <a:schemeClr val="accent2"/>
                </a:solidFill>
              </a:rPr>
              <a:t>      and will rule Egypt for 70 years.</a:t>
            </a:r>
          </a:p>
        </p:txBody>
      </p:sp>
      <p:pic>
        <p:nvPicPr>
          <p:cNvPr id="65542" name="Picture 8" descr="Map of 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563" y="0"/>
            <a:ext cx="2103437" cy="350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3" name="Text Box 10"/>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pic>
        <p:nvPicPr>
          <p:cNvPr id="86028" name="Picture 12" descr="http://www.ancientegypt.co.uk/geography/explore/images/arc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413" y="0"/>
            <a:ext cx="3176587"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030" name="Picture 14" descr="Ramses II at Kade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105400"/>
            <a:ext cx="19812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35" name="Text Box 19"/>
          <p:cNvSpPr txBox="1">
            <a:spLocks noChangeArrowheads="1"/>
          </p:cNvSpPr>
          <p:nvPr/>
        </p:nvSpPr>
        <p:spPr bwMode="auto">
          <a:xfrm>
            <a:off x="8229600" y="1676400"/>
            <a:ext cx="7778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200" u="none">
                <a:solidFill>
                  <a:srgbClr val="FF0000"/>
                </a:solidFill>
                <a:latin typeface="Arial" charset="0"/>
              </a:rPr>
              <a:t>Thebes</a:t>
            </a:r>
          </a:p>
        </p:txBody>
      </p:sp>
      <p:pic>
        <p:nvPicPr>
          <p:cNvPr id="86037" name="Picture 21" descr="Map of the Realm of the Hyks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538" y="0"/>
            <a:ext cx="3192462"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38" name="Line 22"/>
          <p:cNvSpPr>
            <a:spLocks noChangeShapeType="1"/>
          </p:cNvSpPr>
          <p:nvPr/>
        </p:nvSpPr>
        <p:spPr bwMode="auto">
          <a:xfrm flipV="1">
            <a:off x="3124200" y="4267200"/>
            <a:ext cx="37338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6039" name="Text Box 23"/>
          <p:cNvSpPr txBox="1">
            <a:spLocks noChangeArrowheads="1"/>
          </p:cNvSpPr>
          <p:nvPr/>
        </p:nvSpPr>
        <p:spPr bwMode="auto">
          <a:xfrm>
            <a:off x="6324600" y="3048000"/>
            <a:ext cx="9144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200" u="none"/>
              <a:t>N</a:t>
            </a:r>
          </a:p>
          <a:p>
            <a:pPr eaLnBrk="1" hangingPunct="1"/>
            <a:r>
              <a:rPr lang="en-US" sz="1200" u="none"/>
              <a:t>I</a:t>
            </a:r>
          </a:p>
          <a:p>
            <a:pPr eaLnBrk="1" hangingPunct="1"/>
            <a:r>
              <a:rPr lang="en-US" sz="1200" u="none"/>
              <a:t>L</a:t>
            </a:r>
          </a:p>
          <a:p>
            <a:pPr eaLnBrk="1" hangingPunct="1"/>
            <a:r>
              <a:rPr lang="en-US" sz="1200" u="none"/>
              <a:t>E G Y P  T</a:t>
            </a:r>
          </a:p>
          <a:p>
            <a:pPr eaLnBrk="1" hangingPunct="1"/>
            <a:endParaRPr lang="en-US" sz="1200" u="none"/>
          </a:p>
          <a:p>
            <a:pPr eaLnBrk="1" hangingPunct="1"/>
            <a:r>
              <a:rPr lang="en-US" sz="1200" u="none"/>
              <a:t>R.</a:t>
            </a:r>
          </a:p>
        </p:txBody>
      </p:sp>
    </p:spTree>
    <p:extLst>
      <p:ext uri="{BB962C8B-B14F-4D97-AF65-F5344CB8AC3E}">
        <p14:creationId xmlns:p14="http://schemas.microsoft.com/office/powerpoint/2010/main" val="3732058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86019"/>
                                        </p:tgtEl>
                                        <p:attrNameLst>
                                          <p:attrName>style.visibility</p:attrName>
                                        </p:attrNameLst>
                                      </p:cBhvr>
                                      <p:to>
                                        <p:strVal val="visible"/>
                                      </p:to>
                                    </p:set>
                                    <p:anim calcmode="lin" valueType="num">
                                      <p:cBhvr additive="base">
                                        <p:cTn id="7" dur="75" fill="hold"/>
                                        <p:tgtEl>
                                          <p:spTgt spid="86019"/>
                                        </p:tgtEl>
                                        <p:attrNameLst>
                                          <p:attrName>ppt_x</p:attrName>
                                        </p:attrNameLst>
                                      </p:cBhvr>
                                      <p:tavLst>
                                        <p:tav tm="0">
                                          <p:val>
                                            <p:strVal val="0-#ppt_w/2"/>
                                          </p:val>
                                        </p:tav>
                                        <p:tav tm="100000">
                                          <p:val>
                                            <p:strVal val="#ppt_x"/>
                                          </p:val>
                                        </p:tav>
                                      </p:tavLst>
                                    </p:anim>
                                    <p:anim calcmode="lin" valueType="num">
                                      <p:cBhvr additive="base">
                                        <p:cTn id="8" dur="75" fill="hold"/>
                                        <p:tgtEl>
                                          <p:spTgt spid="860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6028"/>
                                        </p:tgtEl>
                                        <p:attrNameLst>
                                          <p:attrName>style.visibility</p:attrName>
                                        </p:attrNameLst>
                                      </p:cBhvr>
                                      <p:to>
                                        <p:strVal val="visible"/>
                                      </p:to>
                                    </p:set>
                                    <p:anim calcmode="lin" valueType="num">
                                      <p:cBhvr additive="base">
                                        <p:cTn id="13" dur="500" fill="hold"/>
                                        <p:tgtEl>
                                          <p:spTgt spid="86028"/>
                                        </p:tgtEl>
                                        <p:attrNameLst>
                                          <p:attrName>ppt_x</p:attrName>
                                        </p:attrNameLst>
                                      </p:cBhvr>
                                      <p:tavLst>
                                        <p:tav tm="0">
                                          <p:val>
                                            <p:strVal val="0-#ppt_w/2"/>
                                          </p:val>
                                        </p:tav>
                                        <p:tav tm="100000">
                                          <p:val>
                                            <p:strVal val="#ppt_x"/>
                                          </p:val>
                                        </p:tav>
                                      </p:tavLst>
                                    </p:anim>
                                    <p:anim calcmode="lin" valueType="num">
                                      <p:cBhvr additive="base">
                                        <p:cTn id="14" dur="500" fill="hold"/>
                                        <p:tgtEl>
                                          <p:spTgt spid="8602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86035"/>
                                        </p:tgtEl>
                                        <p:attrNameLst>
                                          <p:attrName>style.visibility</p:attrName>
                                        </p:attrNameLst>
                                      </p:cBhvr>
                                      <p:to>
                                        <p:strVal val="visible"/>
                                      </p:to>
                                    </p:set>
                                    <p:anim calcmode="lin" valueType="num">
                                      <p:cBhvr additive="base">
                                        <p:cTn id="19" dur="75" fill="hold"/>
                                        <p:tgtEl>
                                          <p:spTgt spid="86035"/>
                                        </p:tgtEl>
                                        <p:attrNameLst>
                                          <p:attrName>ppt_x</p:attrName>
                                        </p:attrNameLst>
                                      </p:cBhvr>
                                      <p:tavLst>
                                        <p:tav tm="0">
                                          <p:val>
                                            <p:strVal val="0-#ppt_w/2"/>
                                          </p:val>
                                        </p:tav>
                                        <p:tav tm="100000">
                                          <p:val>
                                            <p:strVal val="#ppt_x"/>
                                          </p:val>
                                        </p:tav>
                                      </p:tavLst>
                                    </p:anim>
                                    <p:anim calcmode="lin" valueType="num">
                                      <p:cBhvr additive="base">
                                        <p:cTn id="20" dur="75" fill="hold"/>
                                        <p:tgtEl>
                                          <p:spTgt spid="860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86020"/>
                                        </p:tgtEl>
                                        <p:attrNameLst>
                                          <p:attrName>style.visibility</p:attrName>
                                        </p:attrNameLst>
                                      </p:cBhvr>
                                      <p:to>
                                        <p:strVal val="visible"/>
                                      </p:to>
                                    </p:set>
                                    <p:anim calcmode="lin" valueType="num">
                                      <p:cBhvr additive="base">
                                        <p:cTn id="25" dur="75" fill="hold"/>
                                        <p:tgtEl>
                                          <p:spTgt spid="86020"/>
                                        </p:tgtEl>
                                        <p:attrNameLst>
                                          <p:attrName>ppt_x</p:attrName>
                                        </p:attrNameLst>
                                      </p:cBhvr>
                                      <p:tavLst>
                                        <p:tav tm="0">
                                          <p:val>
                                            <p:strVal val="0-#ppt_w/2"/>
                                          </p:val>
                                        </p:tav>
                                        <p:tav tm="100000">
                                          <p:val>
                                            <p:strVal val="#ppt_x"/>
                                          </p:val>
                                        </p:tav>
                                      </p:tavLst>
                                    </p:anim>
                                    <p:anim calcmode="lin" valueType="num">
                                      <p:cBhvr additive="base">
                                        <p:cTn id="26" dur="75" fill="hold"/>
                                        <p:tgtEl>
                                          <p:spTgt spid="8602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6030"/>
                                        </p:tgtEl>
                                        <p:attrNameLst>
                                          <p:attrName>style.visibility</p:attrName>
                                        </p:attrNameLst>
                                      </p:cBhvr>
                                      <p:to>
                                        <p:strVal val="visible"/>
                                      </p:to>
                                    </p:set>
                                    <p:anim calcmode="lin" valueType="num">
                                      <p:cBhvr additive="base">
                                        <p:cTn id="31" dur="500" fill="hold"/>
                                        <p:tgtEl>
                                          <p:spTgt spid="86030"/>
                                        </p:tgtEl>
                                        <p:attrNameLst>
                                          <p:attrName>ppt_x</p:attrName>
                                        </p:attrNameLst>
                                      </p:cBhvr>
                                      <p:tavLst>
                                        <p:tav tm="0">
                                          <p:val>
                                            <p:strVal val="0-#ppt_w/2"/>
                                          </p:val>
                                        </p:tav>
                                        <p:tav tm="100000">
                                          <p:val>
                                            <p:strVal val="#ppt_x"/>
                                          </p:val>
                                        </p:tav>
                                      </p:tavLst>
                                    </p:anim>
                                    <p:anim calcmode="lin" valueType="num">
                                      <p:cBhvr additive="base">
                                        <p:cTn id="32" dur="500" fill="hold"/>
                                        <p:tgtEl>
                                          <p:spTgt spid="8603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iterate type="lt">
                                    <p:tmPct val="100000"/>
                                  </p:iterate>
                                  <p:childTnLst>
                                    <p:set>
                                      <p:cBhvr>
                                        <p:cTn id="36" dur="1" fill="hold">
                                          <p:stCondLst>
                                            <p:cond delay="0"/>
                                          </p:stCondLst>
                                        </p:cTn>
                                        <p:tgtEl>
                                          <p:spTgt spid="86021"/>
                                        </p:tgtEl>
                                        <p:attrNameLst>
                                          <p:attrName>style.visibility</p:attrName>
                                        </p:attrNameLst>
                                      </p:cBhvr>
                                      <p:to>
                                        <p:strVal val="visible"/>
                                      </p:to>
                                    </p:set>
                                    <p:anim calcmode="lin" valueType="num">
                                      <p:cBhvr additive="base">
                                        <p:cTn id="37" dur="75" fill="hold"/>
                                        <p:tgtEl>
                                          <p:spTgt spid="86021"/>
                                        </p:tgtEl>
                                        <p:attrNameLst>
                                          <p:attrName>ppt_x</p:attrName>
                                        </p:attrNameLst>
                                      </p:cBhvr>
                                      <p:tavLst>
                                        <p:tav tm="0">
                                          <p:val>
                                            <p:strVal val="0-#ppt_w/2"/>
                                          </p:val>
                                        </p:tav>
                                        <p:tav tm="100000">
                                          <p:val>
                                            <p:strVal val="#ppt_x"/>
                                          </p:val>
                                        </p:tav>
                                      </p:tavLst>
                                    </p:anim>
                                    <p:anim calcmode="lin" valueType="num">
                                      <p:cBhvr additive="base">
                                        <p:cTn id="38" dur="75" fill="hold"/>
                                        <p:tgtEl>
                                          <p:spTgt spid="8602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86037"/>
                                        </p:tgtEl>
                                        <p:attrNameLst>
                                          <p:attrName>style.visibility</p:attrName>
                                        </p:attrNameLst>
                                      </p:cBhvr>
                                      <p:to>
                                        <p:strVal val="visible"/>
                                      </p:to>
                                    </p:set>
                                    <p:anim calcmode="lin" valueType="num">
                                      <p:cBhvr additive="base">
                                        <p:cTn id="43" dur="500" fill="hold"/>
                                        <p:tgtEl>
                                          <p:spTgt spid="86037"/>
                                        </p:tgtEl>
                                        <p:attrNameLst>
                                          <p:attrName>ppt_x</p:attrName>
                                        </p:attrNameLst>
                                      </p:cBhvr>
                                      <p:tavLst>
                                        <p:tav tm="0">
                                          <p:val>
                                            <p:strVal val="0-#ppt_w/2"/>
                                          </p:val>
                                        </p:tav>
                                        <p:tav tm="100000">
                                          <p:val>
                                            <p:strVal val="#ppt_x"/>
                                          </p:val>
                                        </p:tav>
                                      </p:tavLst>
                                    </p:anim>
                                    <p:anim calcmode="lin" valueType="num">
                                      <p:cBhvr additive="base">
                                        <p:cTn id="44" dur="500" fill="hold"/>
                                        <p:tgtEl>
                                          <p:spTgt spid="8603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6039"/>
                                        </p:tgtEl>
                                        <p:attrNameLst>
                                          <p:attrName>style.visibility</p:attrName>
                                        </p:attrNameLst>
                                      </p:cBhvr>
                                      <p:to>
                                        <p:strVal val="visible"/>
                                      </p:to>
                                    </p:set>
                                    <p:anim calcmode="lin" valueType="num">
                                      <p:cBhvr additive="base">
                                        <p:cTn id="49" dur="500" fill="hold"/>
                                        <p:tgtEl>
                                          <p:spTgt spid="86039"/>
                                        </p:tgtEl>
                                        <p:attrNameLst>
                                          <p:attrName>ppt_x</p:attrName>
                                        </p:attrNameLst>
                                      </p:cBhvr>
                                      <p:tavLst>
                                        <p:tav tm="0">
                                          <p:val>
                                            <p:strVal val="0-#ppt_w/2"/>
                                          </p:val>
                                        </p:tav>
                                        <p:tav tm="100000">
                                          <p:val>
                                            <p:strVal val="#ppt_x"/>
                                          </p:val>
                                        </p:tav>
                                      </p:tavLst>
                                    </p:anim>
                                    <p:anim calcmode="lin" valueType="num">
                                      <p:cBhvr additive="base">
                                        <p:cTn id="50" dur="500" fill="hold"/>
                                        <p:tgtEl>
                                          <p:spTgt spid="8603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6038"/>
                                        </p:tgtEl>
                                        <p:attrNameLst>
                                          <p:attrName>style.visibility</p:attrName>
                                        </p:attrNameLst>
                                      </p:cBhvr>
                                      <p:to>
                                        <p:strVal val="visible"/>
                                      </p:to>
                                    </p:set>
                                    <p:anim calcmode="lin" valueType="num">
                                      <p:cBhvr additive="base">
                                        <p:cTn id="55" dur="500" fill="hold"/>
                                        <p:tgtEl>
                                          <p:spTgt spid="86038"/>
                                        </p:tgtEl>
                                        <p:attrNameLst>
                                          <p:attrName>ppt_x</p:attrName>
                                        </p:attrNameLst>
                                      </p:cBhvr>
                                      <p:tavLst>
                                        <p:tav tm="0">
                                          <p:val>
                                            <p:strVal val="0-#ppt_w/2"/>
                                          </p:val>
                                        </p:tav>
                                        <p:tav tm="100000">
                                          <p:val>
                                            <p:strVal val="#ppt_x"/>
                                          </p:val>
                                        </p:tav>
                                      </p:tavLst>
                                    </p:anim>
                                    <p:anim calcmode="lin" valueType="num">
                                      <p:cBhvr additive="base">
                                        <p:cTn id="56" dur="500" fill="hold"/>
                                        <p:tgtEl>
                                          <p:spTgt spid="860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utoUpdateAnimBg="0"/>
      <p:bldP spid="86020" grpId="0" autoUpdateAnimBg="0"/>
      <p:bldP spid="86021" grpId="0" autoUpdateAnimBg="0"/>
      <p:bldP spid="86035" grpId="0" autoUpdateAnimBg="0"/>
      <p:bldP spid="86038" grpId="0" animBg="1"/>
      <p:bldP spid="8603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50179" name="Text Box 3"/>
          <p:cNvSpPr txBox="1">
            <a:spLocks noChangeArrowheads="1"/>
          </p:cNvSpPr>
          <p:nvPr/>
        </p:nvSpPr>
        <p:spPr bwMode="auto">
          <a:xfrm>
            <a:off x="0" y="685800"/>
            <a:ext cx="4511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  UNITED EGYPT</a:t>
            </a:r>
            <a:r>
              <a:rPr lang="ja-JP" altLang="en-US" sz="2000" b="0" u="none"/>
              <a:t>’</a:t>
            </a:r>
            <a:r>
              <a:rPr lang="en-US" sz="2000" b="0" u="none"/>
              <a:t>S GOVERNMENT</a:t>
            </a:r>
          </a:p>
        </p:txBody>
      </p:sp>
      <p:sp>
        <p:nvSpPr>
          <p:cNvPr id="50180" name="Text Box 4"/>
          <p:cNvSpPr txBox="1">
            <a:spLocks noChangeArrowheads="1"/>
          </p:cNvSpPr>
          <p:nvPr/>
        </p:nvSpPr>
        <p:spPr bwMode="auto">
          <a:xfrm>
            <a:off x="457200" y="990600"/>
            <a:ext cx="53498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Unlike Sumeria, </a:t>
            </a:r>
            <a:r>
              <a:rPr lang="en-US" b="0"/>
              <a:t>no</a:t>
            </a:r>
            <a:r>
              <a:rPr lang="en-US" b="0" u="none"/>
              <a:t> independent city-states in Egypt</a:t>
            </a:r>
          </a:p>
        </p:txBody>
      </p:sp>
      <p:sp>
        <p:nvSpPr>
          <p:cNvPr id="50183" name="Text Box 7"/>
          <p:cNvSpPr txBox="1">
            <a:spLocks noChangeArrowheads="1"/>
          </p:cNvSpPr>
          <p:nvPr/>
        </p:nvSpPr>
        <p:spPr bwMode="auto">
          <a:xfrm>
            <a:off x="457200" y="1295400"/>
            <a:ext cx="8077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B. </a:t>
            </a:r>
            <a:r>
              <a:rPr lang="en-US">
                <a:solidFill>
                  <a:srgbClr val="FF0000"/>
                </a:solidFill>
              </a:rPr>
              <a:t>Menes,</a:t>
            </a:r>
            <a:r>
              <a:rPr lang="en-US" b="0" u="none"/>
              <a:t> the king of Upper Egypt, </a:t>
            </a:r>
          </a:p>
          <a:p>
            <a:pPr eaLnBrk="1" hangingPunct="1"/>
            <a:r>
              <a:rPr lang="en-US" b="0" u="none"/>
              <a:t>             1.  united the two regions – Upper and Lower – in 3,100 B.C.E.</a:t>
            </a:r>
          </a:p>
        </p:txBody>
      </p:sp>
      <p:grpSp>
        <p:nvGrpSpPr>
          <p:cNvPr id="38918" name="Group 17"/>
          <p:cNvGrpSpPr>
            <a:grpSpLocks/>
          </p:cNvGrpSpPr>
          <p:nvPr/>
        </p:nvGrpSpPr>
        <p:grpSpPr bwMode="auto">
          <a:xfrm>
            <a:off x="4059238" y="1601788"/>
            <a:ext cx="184150" cy="3656012"/>
            <a:chOff x="-58" y="-259"/>
            <a:chExt cx="116" cy="2303"/>
          </a:xfrm>
        </p:grpSpPr>
        <p:sp>
          <p:nvSpPr>
            <p:cNvPr id="38941" name="Rectangle 11"/>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38942" name="Rectangle 12"/>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38943" name="Rectangle 15"/>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38944" name="Rectangle 16"/>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grpSp>
        <p:nvGrpSpPr>
          <p:cNvPr id="38919" name="Group 24"/>
          <p:cNvGrpSpPr>
            <a:grpSpLocks/>
          </p:cNvGrpSpPr>
          <p:nvPr/>
        </p:nvGrpSpPr>
        <p:grpSpPr bwMode="auto">
          <a:xfrm>
            <a:off x="4059238" y="1601788"/>
            <a:ext cx="184150" cy="3656012"/>
            <a:chOff x="-58" y="-259"/>
            <a:chExt cx="116" cy="2303"/>
          </a:xfrm>
        </p:grpSpPr>
        <p:sp>
          <p:nvSpPr>
            <p:cNvPr id="38937" name="Rectangle 18"/>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38938" name="Rectangle 19"/>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38939" name="Rectangle 22"/>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38940" name="Rectangle 23"/>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pic>
        <p:nvPicPr>
          <p:cNvPr id="50197" name="Picture 21" descr="white crow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191000"/>
            <a:ext cx="8572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8921" name="Group 31"/>
          <p:cNvGrpSpPr>
            <a:grpSpLocks/>
          </p:cNvGrpSpPr>
          <p:nvPr/>
        </p:nvGrpSpPr>
        <p:grpSpPr bwMode="auto">
          <a:xfrm>
            <a:off x="4059238" y="1601788"/>
            <a:ext cx="184150" cy="3656012"/>
            <a:chOff x="-58" y="-259"/>
            <a:chExt cx="116" cy="2303"/>
          </a:xfrm>
        </p:grpSpPr>
        <p:sp>
          <p:nvSpPr>
            <p:cNvPr id="38933" name="Rectangle 25"/>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38934" name="Rectangle 26"/>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38935" name="Rectangle 29"/>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38936" name="Rectangle 30"/>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pic>
        <p:nvPicPr>
          <p:cNvPr id="50204" name="Picture 28" descr="red crow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750" y="4648200"/>
            <a:ext cx="8572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208" name="Text Box 32"/>
          <p:cNvSpPr txBox="1">
            <a:spLocks noChangeArrowheads="1"/>
          </p:cNvSpPr>
          <p:nvPr/>
        </p:nvSpPr>
        <p:spPr bwMode="auto">
          <a:xfrm>
            <a:off x="3886200" y="5778500"/>
            <a:ext cx="5257800" cy="1079500"/>
          </a:xfrm>
          <a:prstGeom prst="rect">
            <a:avLst/>
          </a:prstGeom>
          <a:noFill/>
          <a:ln w="9525">
            <a:solidFill>
              <a:srgbClr val="00008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600" b="0" u="none">
                <a:solidFill>
                  <a:schemeClr val="accent2"/>
                </a:solidFill>
              </a:rPr>
              <a:t>Before 3000 B.C., there was the white crown of Upper Egypt and the red crown of Lower Egypt. When Egypt was united, these two crowns were combined into the Double Crown of Upper and Lower Egypt. </a:t>
            </a:r>
          </a:p>
        </p:txBody>
      </p:sp>
      <p:pic>
        <p:nvPicPr>
          <p:cNvPr id="50209" name="Picture 33" descr="http://www.philae.nu/PerAnkh/doublecrown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3962400"/>
            <a:ext cx="1497013"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210" name="Text Box 34"/>
          <p:cNvSpPr txBox="1">
            <a:spLocks noChangeArrowheads="1"/>
          </p:cNvSpPr>
          <p:nvPr/>
        </p:nvSpPr>
        <p:spPr bwMode="auto">
          <a:xfrm>
            <a:off x="1219200" y="1905000"/>
            <a:ext cx="57308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2.  Capital:  Memphis</a:t>
            </a:r>
          </a:p>
        </p:txBody>
      </p:sp>
      <p:sp>
        <p:nvSpPr>
          <p:cNvPr id="50212" name="Text Box 36"/>
          <p:cNvSpPr txBox="1">
            <a:spLocks noChangeArrowheads="1"/>
          </p:cNvSpPr>
          <p:nvPr/>
        </p:nvSpPr>
        <p:spPr bwMode="auto">
          <a:xfrm>
            <a:off x="1219200" y="2209800"/>
            <a:ext cx="60356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3.  Creates first Egyptian </a:t>
            </a:r>
            <a:r>
              <a:rPr lang="en-US" b="0" u="none">
                <a:solidFill>
                  <a:srgbClr val="FF0000"/>
                </a:solidFill>
              </a:rPr>
              <a:t>dynasty</a:t>
            </a:r>
          </a:p>
        </p:txBody>
      </p:sp>
      <p:sp>
        <p:nvSpPr>
          <p:cNvPr id="50213" name="Text Box 37"/>
          <p:cNvSpPr txBox="1">
            <a:spLocks noChangeArrowheads="1"/>
          </p:cNvSpPr>
          <p:nvPr/>
        </p:nvSpPr>
        <p:spPr bwMode="auto">
          <a:xfrm>
            <a:off x="457200" y="2514600"/>
            <a:ext cx="5578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C.  The </a:t>
            </a:r>
            <a:r>
              <a:rPr lang="en-US" b="0">
                <a:solidFill>
                  <a:srgbClr val="FF0000"/>
                </a:solidFill>
              </a:rPr>
              <a:t>Pharaoh</a:t>
            </a:r>
            <a:r>
              <a:rPr lang="en-US" b="0" u="none"/>
              <a:t> [means, </a:t>
            </a:r>
            <a:r>
              <a:rPr lang="en-US" b="0" i="1" u="none"/>
              <a:t>royal house</a:t>
            </a:r>
            <a:r>
              <a:rPr lang="en-US" b="0" u="none"/>
              <a:t>] – the ruler of Egypt</a:t>
            </a:r>
          </a:p>
        </p:txBody>
      </p:sp>
      <p:sp>
        <p:nvSpPr>
          <p:cNvPr id="50214" name="Text Box 38"/>
          <p:cNvSpPr txBox="1">
            <a:spLocks noChangeArrowheads="1"/>
          </p:cNvSpPr>
          <p:nvPr/>
        </p:nvSpPr>
        <p:spPr bwMode="auto">
          <a:xfrm>
            <a:off x="609600" y="2895600"/>
            <a:ext cx="6340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were considered gods; served both political and religious roles</a:t>
            </a:r>
          </a:p>
        </p:txBody>
      </p:sp>
      <p:sp>
        <p:nvSpPr>
          <p:cNvPr id="50215" name="Text Box 39"/>
          <p:cNvSpPr txBox="1">
            <a:spLocks noChangeArrowheads="1"/>
          </p:cNvSpPr>
          <p:nvPr/>
        </p:nvSpPr>
        <p:spPr bwMode="auto">
          <a:xfrm>
            <a:off x="914400" y="3200400"/>
            <a:ext cx="61880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chemeClr val="accent2"/>
                </a:solidFill>
              </a:rPr>
              <a:t>Type of government where the political rulers are thought to be divinely-guided, or even divine themselves is a</a:t>
            </a:r>
            <a:r>
              <a:rPr lang="en-US" b="0" u="none"/>
              <a:t> </a:t>
            </a:r>
            <a:r>
              <a:rPr lang="en-US" b="0">
                <a:solidFill>
                  <a:srgbClr val="FF0000"/>
                </a:solidFill>
              </a:rPr>
              <a:t>theocracy</a:t>
            </a:r>
            <a:r>
              <a:rPr lang="en-US" b="0" u="none"/>
              <a:t>.</a:t>
            </a:r>
          </a:p>
        </p:txBody>
      </p:sp>
      <p:sp>
        <p:nvSpPr>
          <p:cNvPr id="50216" name="Rectangle 40"/>
          <p:cNvSpPr>
            <a:spLocks noChangeArrowheads="1"/>
          </p:cNvSpPr>
          <p:nvPr/>
        </p:nvSpPr>
        <p:spPr bwMode="auto">
          <a:xfrm>
            <a:off x="7086600" y="2971800"/>
            <a:ext cx="1285875" cy="925513"/>
          </a:xfrm>
          <a:prstGeom prst="rect">
            <a:avLst/>
          </a:prstGeom>
          <a:noFill/>
          <a:ln w="9525">
            <a:solidFill>
              <a:srgbClr val="CC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50217" name="AutoShape 41"/>
          <p:cNvSpPr>
            <a:spLocks/>
          </p:cNvSpPr>
          <p:nvPr/>
        </p:nvSpPr>
        <p:spPr bwMode="auto">
          <a:xfrm>
            <a:off x="6705600" y="3276600"/>
            <a:ext cx="381000" cy="685800"/>
          </a:xfrm>
          <a:prstGeom prst="rightBrace">
            <a:avLst>
              <a:gd name="adj1" fmla="val 15000"/>
              <a:gd name="adj2" fmla="val 51787"/>
            </a:avLst>
          </a:prstGeom>
          <a:noFill/>
          <a:ln w="25400">
            <a:solidFill>
              <a:srgbClr val="CC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932" name="Text Box 43"/>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1954230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01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iterate type="wd">
                                    <p:tmPct val="100000"/>
                                  </p:iterate>
                                  <p:childTnLst>
                                    <p:set>
                                      <p:cBhvr>
                                        <p:cTn id="10" dur="1" fill="hold">
                                          <p:stCondLst>
                                            <p:cond delay="0"/>
                                          </p:stCondLst>
                                        </p:cTn>
                                        <p:tgtEl>
                                          <p:spTgt spid="50180"/>
                                        </p:tgtEl>
                                        <p:attrNameLst>
                                          <p:attrName>style.visibility</p:attrName>
                                        </p:attrNameLst>
                                      </p:cBhvr>
                                      <p:to>
                                        <p:strVal val="visible"/>
                                      </p:to>
                                    </p:set>
                                    <p:anim calcmode="lin" valueType="num">
                                      <p:cBhvr additive="base">
                                        <p:cTn id="11" dur="300" fill="hold"/>
                                        <p:tgtEl>
                                          <p:spTgt spid="50180"/>
                                        </p:tgtEl>
                                        <p:attrNameLst>
                                          <p:attrName>ppt_x</p:attrName>
                                        </p:attrNameLst>
                                      </p:cBhvr>
                                      <p:tavLst>
                                        <p:tav tm="0">
                                          <p:val>
                                            <p:strVal val="0-#ppt_w/2"/>
                                          </p:val>
                                        </p:tav>
                                        <p:tav tm="100000">
                                          <p:val>
                                            <p:strVal val="#ppt_x"/>
                                          </p:val>
                                        </p:tav>
                                      </p:tavLst>
                                    </p:anim>
                                    <p:anim calcmode="lin" valueType="num">
                                      <p:cBhvr additive="base">
                                        <p:cTn id="12" dur="300" fill="hold"/>
                                        <p:tgtEl>
                                          <p:spTgt spid="5018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iterate type="wd">
                                    <p:tmPct val="100000"/>
                                  </p:iterate>
                                  <p:childTnLst>
                                    <p:set>
                                      <p:cBhvr>
                                        <p:cTn id="16" dur="1" fill="hold">
                                          <p:stCondLst>
                                            <p:cond delay="0"/>
                                          </p:stCondLst>
                                        </p:cTn>
                                        <p:tgtEl>
                                          <p:spTgt spid="50183"/>
                                        </p:tgtEl>
                                        <p:attrNameLst>
                                          <p:attrName>style.visibility</p:attrName>
                                        </p:attrNameLst>
                                      </p:cBhvr>
                                      <p:to>
                                        <p:strVal val="visible"/>
                                      </p:to>
                                    </p:set>
                                    <p:anim calcmode="lin" valueType="num">
                                      <p:cBhvr additive="base">
                                        <p:cTn id="17" dur="300" fill="hold"/>
                                        <p:tgtEl>
                                          <p:spTgt spid="50183"/>
                                        </p:tgtEl>
                                        <p:attrNameLst>
                                          <p:attrName>ppt_x</p:attrName>
                                        </p:attrNameLst>
                                      </p:cBhvr>
                                      <p:tavLst>
                                        <p:tav tm="0">
                                          <p:val>
                                            <p:strVal val="0-#ppt_w/2"/>
                                          </p:val>
                                        </p:tav>
                                        <p:tav tm="100000">
                                          <p:val>
                                            <p:strVal val="#ppt_x"/>
                                          </p:val>
                                        </p:tav>
                                      </p:tavLst>
                                    </p:anim>
                                    <p:anim calcmode="lin" valueType="num">
                                      <p:cBhvr additive="base">
                                        <p:cTn id="18" dur="300" fill="hold"/>
                                        <p:tgtEl>
                                          <p:spTgt spid="5018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0208"/>
                                        </p:tgtEl>
                                        <p:attrNameLst>
                                          <p:attrName>style.visibility</p:attrName>
                                        </p:attrNameLst>
                                      </p:cBhvr>
                                      <p:to>
                                        <p:strVal val="visible"/>
                                      </p:to>
                                    </p:set>
                                    <p:anim calcmode="lin" valueType="num">
                                      <p:cBhvr additive="base">
                                        <p:cTn id="23" dur="500" fill="hold"/>
                                        <p:tgtEl>
                                          <p:spTgt spid="50208"/>
                                        </p:tgtEl>
                                        <p:attrNameLst>
                                          <p:attrName>ppt_x</p:attrName>
                                        </p:attrNameLst>
                                      </p:cBhvr>
                                      <p:tavLst>
                                        <p:tav tm="0">
                                          <p:val>
                                            <p:strVal val="0-#ppt_w/2"/>
                                          </p:val>
                                        </p:tav>
                                        <p:tav tm="100000">
                                          <p:val>
                                            <p:strVal val="#ppt_x"/>
                                          </p:val>
                                        </p:tav>
                                      </p:tavLst>
                                    </p:anim>
                                    <p:anim calcmode="lin" valueType="num">
                                      <p:cBhvr additive="base">
                                        <p:cTn id="24" dur="500" fill="hold"/>
                                        <p:tgtEl>
                                          <p:spTgt spid="5020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50197"/>
                                        </p:tgtEl>
                                        <p:attrNameLst>
                                          <p:attrName>style.visibility</p:attrName>
                                        </p:attrNameLst>
                                      </p:cBhvr>
                                      <p:to>
                                        <p:strVal val="visible"/>
                                      </p:to>
                                    </p:set>
                                    <p:anim calcmode="lin" valueType="num">
                                      <p:cBhvr additive="base">
                                        <p:cTn id="29" dur="500" fill="hold"/>
                                        <p:tgtEl>
                                          <p:spTgt spid="50197"/>
                                        </p:tgtEl>
                                        <p:attrNameLst>
                                          <p:attrName>ppt_x</p:attrName>
                                        </p:attrNameLst>
                                      </p:cBhvr>
                                      <p:tavLst>
                                        <p:tav tm="0">
                                          <p:val>
                                            <p:strVal val="0-#ppt_w/2"/>
                                          </p:val>
                                        </p:tav>
                                        <p:tav tm="100000">
                                          <p:val>
                                            <p:strVal val="#ppt_x"/>
                                          </p:val>
                                        </p:tav>
                                      </p:tavLst>
                                    </p:anim>
                                    <p:anim calcmode="lin" valueType="num">
                                      <p:cBhvr additive="base">
                                        <p:cTn id="30" dur="500" fill="hold"/>
                                        <p:tgtEl>
                                          <p:spTgt spid="50197"/>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50204"/>
                                        </p:tgtEl>
                                        <p:attrNameLst>
                                          <p:attrName>style.visibility</p:attrName>
                                        </p:attrNameLst>
                                      </p:cBhvr>
                                      <p:to>
                                        <p:strVal val="visible"/>
                                      </p:to>
                                    </p:set>
                                    <p:anim calcmode="lin" valueType="num">
                                      <p:cBhvr additive="base">
                                        <p:cTn id="35" dur="500" fill="hold"/>
                                        <p:tgtEl>
                                          <p:spTgt spid="50204"/>
                                        </p:tgtEl>
                                        <p:attrNameLst>
                                          <p:attrName>ppt_x</p:attrName>
                                        </p:attrNameLst>
                                      </p:cBhvr>
                                      <p:tavLst>
                                        <p:tav tm="0">
                                          <p:val>
                                            <p:strVal val="0-#ppt_w/2"/>
                                          </p:val>
                                        </p:tav>
                                        <p:tav tm="100000">
                                          <p:val>
                                            <p:strVal val="#ppt_x"/>
                                          </p:val>
                                        </p:tav>
                                      </p:tavLst>
                                    </p:anim>
                                    <p:anim calcmode="lin" valueType="num">
                                      <p:cBhvr additive="base">
                                        <p:cTn id="36" dur="500" fill="hold"/>
                                        <p:tgtEl>
                                          <p:spTgt spid="50204"/>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7" presetClass="entr" presetSubtype="4" fill="hold" nodeType="clickEffect">
                                  <p:stCondLst>
                                    <p:cond delay="0"/>
                                  </p:stCondLst>
                                  <p:childTnLst>
                                    <p:set>
                                      <p:cBhvr>
                                        <p:cTn id="40" dur="1" fill="hold">
                                          <p:stCondLst>
                                            <p:cond delay="0"/>
                                          </p:stCondLst>
                                        </p:cTn>
                                        <p:tgtEl>
                                          <p:spTgt spid="50209"/>
                                        </p:tgtEl>
                                        <p:attrNameLst>
                                          <p:attrName>style.visibility</p:attrName>
                                        </p:attrNameLst>
                                      </p:cBhvr>
                                      <p:to>
                                        <p:strVal val="visible"/>
                                      </p:to>
                                    </p:set>
                                    <p:anim calcmode="lin" valueType="num">
                                      <p:cBhvr additive="base">
                                        <p:cTn id="41" dur="5000" fill="hold"/>
                                        <p:tgtEl>
                                          <p:spTgt spid="50209"/>
                                        </p:tgtEl>
                                        <p:attrNameLst>
                                          <p:attrName>ppt_x</p:attrName>
                                        </p:attrNameLst>
                                      </p:cBhvr>
                                      <p:tavLst>
                                        <p:tav tm="0">
                                          <p:val>
                                            <p:strVal val="#ppt_x"/>
                                          </p:val>
                                        </p:tav>
                                        <p:tav tm="100000">
                                          <p:val>
                                            <p:strVal val="#ppt_x"/>
                                          </p:val>
                                        </p:tav>
                                      </p:tavLst>
                                    </p:anim>
                                    <p:anim calcmode="lin" valueType="num">
                                      <p:cBhvr additive="base">
                                        <p:cTn id="42" dur="5000" fill="hold"/>
                                        <p:tgtEl>
                                          <p:spTgt spid="5020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iterate type="lt">
                                    <p:tmPct val="100000"/>
                                  </p:iterate>
                                  <p:childTnLst>
                                    <p:set>
                                      <p:cBhvr>
                                        <p:cTn id="46" dur="1" fill="hold">
                                          <p:stCondLst>
                                            <p:cond delay="0"/>
                                          </p:stCondLst>
                                        </p:cTn>
                                        <p:tgtEl>
                                          <p:spTgt spid="50210"/>
                                        </p:tgtEl>
                                        <p:attrNameLst>
                                          <p:attrName>style.visibility</p:attrName>
                                        </p:attrNameLst>
                                      </p:cBhvr>
                                      <p:to>
                                        <p:strVal val="visible"/>
                                      </p:to>
                                    </p:set>
                                    <p:anim calcmode="lin" valueType="num">
                                      <p:cBhvr additive="base">
                                        <p:cTn id="47" dur="75" fill="hold"/>
                                        <p:tgtEl>
                                          <p:spTgt spid="50210"/>
                                        </p:tgtEl>
                                        <p:attrNameLst>
                                          <p:attrName>ppt_x</p:attrName>
                                        </p:attrNameLst>
                                      </p:cBhvr>
                                      <p:tavLst>
                                        <p:tav tm="0">
                                          <p:val>
                                            <p:strVal val="0-#ppt_w/2"/>
                                          </p:val>
                                        </p:tav>
                                        <p:tav tm="100000">
                                          <p:val>
                                            <p:strVal val="#ppt_x"/>
                                          </p:val>
                                        </p:tav>
                                      </p:tavLst>
                                    </p:anim>
                                    <p:anim calcmode="lin" valueType="num">
                                      <p:cBhvr additive="base">
                                        <p:cTn id="48" dur="75" fill="hold"/>
                                        <p:tgtEl>
                                          <p:spTgt spid="50210"/>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iterate type="lt">
                                    <p:tmPct val="100000"/>
                                  </p:iterate>
                                  <p:childTnLst>
                                    <p:set>
                                      <p:cBhvr>
                                        <p:cTn id="52" dur="1" fill="hold">
                                          <p:stCondLst>
                                            <p:cond delay="0"/>
                                          </p:stCondLst>
                                        </p:cTn>
                                        <p:tgtEl>
                                          <p:spTgt spid="50212"/>
                                        </p:tgtEl>
                                        <p:attrNameLst>
                                          <p:attrName>style.visibility</p:attrName>
                                        </p:attrNameLst>
                                      </p:cBhvr>
                                      <p:to>
                                        <p:strVal val="visible"/>
                                      </p:to>
                                    </p:set>
                                    <p:anim calcmode="lin" valueType="num">
                                      <p:cBhvr additive="base">
                                        <p:cTn id="53" dur="75" fill="hold"/>
                                        <p:tgtEl>
                                          <p:spTgt spid="50212"/>
                                        </p:tgtEl>
                                        <p:attrNameLst>
                                          <p:attrName>ppt_x</p:attrName>
                                        </p:attrNameLst>
                                      </p:cBhvr>
                                      <p:tavLst>
                                        <p:tav tm="0">
                                          <p:val>
                                            <p:strVal val="0-#ppt_w/2"/>
                                          </p:val>
                                        </p:tav>
                                        <p:tav tm="100000">
                                          <p:val>
                                            <p:strVal val="#ppt_x"/>
                                          </p:val>
                                        </p:tav>
                                      </p:tavLst>
                                    </p:anim>
                                    <p:anim calcmode="lin" valueType="num">
                                      <p:cBhvr additive="base">
                                        <p:cTn id="54" dur="75" fill="hold"/>
                                        <p:tgtEl>
                                          <p:spTgt spid="50212"/>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iterate type="lt">
                                    <p:tmPct val="100000"/>
                                  </p:iterate>
                                  <p:childTnLst>
                                    <p:set>
                                      <p:cBhvr>
                                        <p:cTn id="58" dur="1" fill="hold">
                                          <p:stCondLst>
                                            <p:cond delay="0"/>
                                          </p:stCondLst>
                                        </p:cTn>
                                        <p:tgtEl>
                                          <p:spTgt spid="50213"/>
                                        </p:tgtEl>
                                        <p:attrNameLst>
                                          <p:attrName>style.visibility</p:attrName>
                                        </p:attrNameLst>
                                      </p:cBhvr>
                                      <p:to>
                                        <p:strVal val="visible"/>
                                      </p:to>
                                    </p:set>
                                    <p:anim calcmode="lin" valueType="num">
                                      <p:cBhvr additive="base">
                                        <p:cTn id="59" dur="75" fill="hold"/>
                                        <p:tgtEl>
                                          <p:spTgt spid="50213"/>
                                        </p:tgtEl>
                                        <p:attrNameLst>
                                          <p:attrName>ppt_x</p:attrName>
                                        </p:attrNameLst>
                                      </p:cBhvr>
                                      <p:tavLst>
                                        <p:tav tm="0">
                                          <p:val>
                                            <p:strVal val="0-#ppt_w/2"/>
                                          </p:val>
                                        </p:tav>
                                        <p:tav tm="100000">
                                          <p:val>
                                            <p:strVal val="#ppt_x"/>
                                          </p:val>
                                        </p:tav>
                                      </p:tavLst>
                                    </p:anim>
                                    <p:anim calcmode="lin" valueType="num">
                                      <p:cBhvr additive="base">
                                        <p:cTn id="60" dur="75" fill="hold"/>
                                        <p:tgtEl>
                                          <p:spTgt spid="50213"/>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iterate type="lt">
                                    <p:tmPct val="100000"/>
                                  </p:iterate>
                                  <p:childTnLst>
                                    <p:set>
                                      <p:cBhvr>
                                        <p:cTn id="64" dur="1" fill="hold">
                                          <p:stCondLst>
                                            <p:cond delay="0"/>
                                          </p:stCondLst>
                                        </p:cTn>
                                        <p:tgtEl>
                                          <p:spTgt spid="50214"/>
                                        </p:tgtEl>
                                        <p:attrNameLst>
                                          <p:attrName>style.visibility</p:attrName>
                                        </p:attrNameLst>
                                      </p:cBhvr>
                                      <p:to>
                                        <p:strVal val="visible"/>
                                      </p:to>
                                    </p:set>
                                    <p:anim calcmode="lin" valueType="num">
                                      <p:cBhvr additive="base">
                                        <p:cTn id="65" dur="75" fill="hold"/>
                                        <p:tgtEl>
                                          <p:spTgt spid="50214"/>
                                        </p:tgtEl>
                                        <p:attrNameLst>
                                          <p:attrName>ppt_x</p:attrName>
                                        </p:attrNameLst>
                                      </p:cBhvr>
                                      <p:tavLst>
                                        <p:tav tm="0">
                                          <p:val>
                                            <p:strVal val="0-#ppt_w/2"/>
                                          </p:val>
                                        </p:tav>
                                        <p:tav tm="100000">
                                          <p:val>
                                            <p:strVal val="#ppt_x"/>
                                          </p:val>
                                        </p:tav>
                                      </p:tavLst>
                                    </p:anim>
                                    <p:anim calcmode="lin" valueType="num">
                                      <p:cBhvr additive="base">
                                        <p:cTn id="66" dur="75" fill="hold"/>
                                        <p:tgtEl>
                                          <p:spTgt spid="50214"/>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iterate type="lt">
                                    <p:tmPct val="100000"/>
                                  </p:iterate>
                                  <p:childTnLst>
                                    <p:set>
                                      <p:cBhvr>
                                        <p:cTn id="70" dur="1" fill="hold">
                                          <p:stCondLst>
                                            <p:cond delay="0"/>
                                          </p:stCondLst>
                                        </p:cTn>
                                        <p:tgtEl>
                                          <p:spTgt spid="50215"/>
                                        </p:tgtEl>
                                        <p:attrNameLst>
                                          <p:attrName>style.visibility</p:attrName>
                                        </p:attrNameLst>
                                      </p:cBhvr>
                                      <p:to>
                                        <p:strVal val="visible"/>
                                      </p:to>
                                    </p:set>
                                    <p:anim calcmode="lin" valueType="num">
                                      <p:cBhvr additive="base">
                                        <p:cTn id="71" dur="75" fill="hold"/>
                                        <p:tgtEl>
                                          <p:spTgt spid="50215"/>
                                        </p:tgtEl>
                                        <p:attrNameLst>
                                          <p:attrName>ppt_x</p:attrName>
                                        </p:attrNameLst>
                                      </p:cBhvr>
                                      <p:tavLst>
                                        <p:tav tm="0">
                                          <p:val>
                                            <p:strVal val="0-#ppt_w/2"/>
                                          </p:val>
                                        </p:tav>
                                        <p:tav tm="100000">
                                          <p:val>
                                            <p:strVal val="#ppt_x"/>
                                          </p:val>
                                        </p:tav>
                                      </p:tavLst>
                                    </p:anim>
                                    <p:anim calcmode="lin" valueType="num">
                                      <p:cBhvr additive="base">
                                        <p:cTn id="72" dur="75" fill="hold"/>
                                        <p:tgtEl>
                                          <p:spTgt spid="50215"/>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50217"/>
                                        </p:tgtEl>
                                        <p:attrNameLst>
                                          <p:attrName>style.visibility</p:attrName>
                                        </p:attrNameLst>
                                      </p:cBhvr>
                                      <p:to>
                                        <p:strVal val="visible"/>
                                      </p:to>
                                    </p:set>
                                    <p:anim calcmode="lin" valueType="num">
                                      <p:cBhvr additive="base">
                                        <p:cTn id="77" dur="500" fill="hold"/>
                                        <p:tgtEl>
                                          <p:spTgt spid="50217"/>
                                        </p:tgtEl>
                                        <p:attrNameLst>
                                          <p:attrName>ppt_x</p:attrName>
                                        </p:attrNameLst>
                                      </p:cBhvr>
                                      <p:tavLst>
                                        <p:tav tm="0">
                                          <p:val>
                                            <p:strVal val="0-#ppt_w/2"/>
                                          </p:val>
                                        </p:tav>
                                        <p:tav tm="100000">
                                          <p:val>
                                            <p:strVal val="#ppt_x"/>
                                          </p:val>
                                        </p:tav>
                                      </p:tavLst>
                                    </p:anim>
                                    <p:anim calcmode="lin" valueType="num">
                                      <p:cBhvr additive="base">
                                        <p:cTn id="78" dur="500" fill="hold"/>
                                        <p:tgtEl>
                                          <p:spTgt spid="50217"/>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50216"/>
                                        </p:tgtEl>
                                        <p:attrNameLst>
                                          <p:attrName>style.visibility</p:attrName>
                                        </p:attrNameLst>
                                      </p:cBhvr>
                                      <p:to>
                                        <p:strVal val="visible"/>
                                      </p:to>
                                    </p:set>
                                    <p:anim calcmode="lin" valueType="num">
                                      <p:cBhvr additive="base">
                                        <p:cTn id="83" dur="500" fill="hold"/>
                                        <p:tgtEl>
                                          <p:spTgt spid="50216"/>
                                        </p:tgtEl>
                                        <p:attrNameLst>
                                          <p:attrName>ppt_x</p:attrName>
                                        </p:attrNameLst>
                                      </p:cBhvr>
                                      <p:tavLst>
                                        <p:tav tm="0">
                                          <p:val>
                                            <p:strVal val="0-#ppt_w/2"/>
                                          </p:val>
                                        </p:tav>
                                        <p:tav tm="100000">
                                          <p:val>
                                            <p:strVal val="#ppt_x"/>
                                          </p:val>
                                        </p:tav>
                                      </p:tavLst>
                                    </p:anim>
                                    <p:anim calcmode="lin" valueType="num">
                                      <p:cBhvr additive="base">
                                        <p:cTn id="84" dur="500" fill="hold"/>
                                        <p:tgtEl>
                                          <p:spTgt spid="50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P spid="50180" grpId="0" autoUpdateAnimBg="0"/>
      <p:bldP spid="50183" grpId="0" autoUpdateAnimBg="0"/>
      <p:bldP spid="50208" grpId="0" animBg="1" autoUpdateAnimBg="0"/>
      <p:bldP spid="50210" grpId="0" autoUpdateAnimBg="0"/>
      <p:bldP spid="50212" grpId="0" autoUpdateAnimBg="0"/>
      <p:bldP spid="50213" grpId="0" autoUpdateAnimBg="0"/>
      <p:bldP spid="50214" grpId="0" autoUpdateAnimBg="0"/>
      <p:bldP spid="50215" grpId="0" autoUpdateAnimBg="0"/>
      <p:bldP spid="50216" grpId="0" animBg="1" autoUpdateAnimBg="0"/>
      <p:bldP spid="502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39939" name="Text Box 3"/>
          <p:cNvSpPr txBox="1">
            <a:spLocks noChangeArrowheads="1"/>
          </p:cNvSpPr>
          <p:nvPr/>
        </p:nvSpPr>
        <p:spPr bwMode="auto">
          <a:xfrm>
            <a:off x="0" y="685800"/>
            <a:ext cx="4511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  UNITED EGYPT</a:t>
            </a:r>
            <a:r>
              <a:rPr lang="ja-JP" altLang="en-US" sz="2000" b="0" u="none"/>
              <a:t>’</a:t>
            </a:r>
            <a:r>
              <a:rPr lang="en-US" sz="2000" b="0" u="none"/>
              <a:t>S GOVERNMENT</a:t>
            </a:r>
          </a:p>
        </p:txBody>
      </p:sp>
      <p:grpSp>
        <p:nvGrpSpPr>
          <p:cNvPr id="39940" name="Group 6"/>
          <p:cNvGrpSpPr>
            <a:grpSpLocks/>
          </p:cNvGrpSpPr>
          <p:nvPr/>
        </p:nvGrpSpPr>
        <p:grpSpPr bwMode="auto">
          <a:xfrm>
            <a:off x="4059238" y="1601788"/>
            <a:ext cx="184150" cy="3656012"/>
            <a:chOff x="-58" y="-259"/>
            <a:chExt cx="116" cy="2303"/>
          </a:xfrm>
        </p:grpSpPr>
        <p:sp>
          <p:nvSpPr>
            <p:cNvPr id="39960" name="Rectangle 7"/>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39961" name="Rectangle 8"/>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39962" name="Rectangle 9"/>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39963" name="Rectangle 10"/>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grpSp>
        <p:nvGrpSpPr>
          <p:cNvPr id="39941" name="Group 11"/>
          <p:cNvGrpSpPr>
            <a:grpSpLocks/>
          </p:cNvGrpSpPr>
          <p:nvPr/>
        </p:nvGrpSpPr>
        <p:grpSpPr bwMode="auto">
          <a:xfrm>
            <a:off x="4059238" y="1601788"/>
            <a:ext cx="184150" cy="3656012"/>
            <a:chOff x="-58" y="-259"/>
            <a:chExt cx="116" cy="2303"/>
          </a:xfrm>
        </p:grpSpPr>
        <p:sp>
          <p:nvSpPr>
            <p:cNvPr id="39956" name="Rectangle 12"/>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39957" name="Rectangle 13"/>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39958" name="Rectangle 14"/>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39959" name="Rectangle 15"/>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grpSp>
        <p:nvGrpSpPr>
          <p:cNvPr id="39942" name="Group 17"/>
          <p:cNvGrpSpPr>
            <a:grpSpLocks/>
          </p:cNvGrpSpPr>
          <p:nvPr/>
        </p:nvGrpSpPr>
        <p:grpSpPr bwMode="auto">
          <a:xfrm>
            <a:off x="4059238" y="1601788"/>
            <a:ext cx="184150" cy="3656012"/>
            <a:chOff x="-58" y="-259"/>
            <a:chExt cx="116" cy="2303"/>
          </a:xfrm>
        </p:grpSpPr>
        <p:sp>
          <p:nvSpPr>
            <p:cNvPr id="39952" name="Rectangle 18"/>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39953" name="Rectangle 19"/>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39954" name="Rectangle 20"/>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39955" name="Rectangle 21"/>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sp>
        <p:nvSpPr>
          <p:cNvPr id="39943" name="Text Box 27"/>
          <p:cNvSpPr txBox="1">
            <a:spLocks noChangeArrowheads="1"/>
          </p:cNvSpPr>
          <p:nvPr/>
        </p:nvSpPr>
        <p:spPr bwMode="auto">
          <a:xfrm>
            <a:off x="381000" y="1066800"/>
            <a:ext cx="5578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C.  The </a:t>
            </a:r>
            <a:r>
              <a:rPr lang="en-US" b="0">
                <a:solidFill>
                  <a:srgbClr val="FF0000"/>
                </a:solidFill>
              </a:rPr>
              <a:t>Pharaoh</a:t>
            </a:r>
            <a:r>
              <a:rPr lang="en-US" b="0" u="none"/>
              <a:t> [means, </a:t>
            </a:r>
            <a:r>
              <a:rPr lang="en-US" b="0" i="1" u="none"/>
              <a:t>royal house</a:t>
            </a:r>
            <a:r>
              <a:rPr lang="en-US" b="0" u="none"/>
              <a:t>] – the ruler of Egypt</a:t>
            </a:r>
          </a:p>
        </p:txBody>
      </p:sp>
      <p:sp>
        <p:nvSpPr>
          <p:cNvPr id="39944" name="Text Box 28"/>
          <p:cNvSpPr txBox="1">
            <a:spLocks noChangeArrowheads="1"/>
          </p:cNvSpPr>
          <p:nvPr/>
        </p:nvSpPr>
        <p:spPr bwMode="auto">
          <a:xfrm>
            <a:off x="609600" y="1371600"/>
            <a:ext cx="6340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were considered gods; served both political and religious roles</a:t>
            </a:r>
          </a:p>
        </p:txBody>
      </p:sp>
      <p:sp>
        <p:nvSpPr>
          <p:cNvPr id="39945" name="Text Box 29"/>
          <p:cNvSpPr txBox="1">
            <a:spLocks noChangeArrowheads="1"/>
          </p:cNvSpPr>
          <p:nvPr/>
        </p:nvSpPr>
        <p:spPr bwMode="auto">
          <a:xfrm>
            <a:off x="914400" y="1676400"/>
            <a:ext cx="61880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chemeClr val="accent2"/>
                </a:solidFill>
              </a:rPr>
              <a:t>Type of government where the political rulers are thought to be divinely-guided, or even divine themselves is a</a:t>
            </a:r>
            <a:r>
              <a:rPr lang="en-US" b="0" u="none"/>
              <a:t> </a:t>
            </a:r>
            <a:r>
              <a:rPr lang="en-US" b="0">
                <a:solidFill>
                  <a:srgbClr val="FF0000"/>
                </a:solidFill>
              </a:rPr>
              <a:t>theocracy</a:t>
            </a:r>
            <a:r>
              <a:rPr lang="en-US" b="0" u="none"/>
              <a:t>.</a:t>
            </a:r>
          </a:p>
        </p:txBody>
      </p:sp>
      <p:sp>
        <p:nvSpPr>
          <p:cNvPr id="39946" name="Rectangle 30"/>
          <p:cNvSpPr>
            <a:spLocks noChangeArrowheads="1"/>
          </p:cNvSpPr>
          <p:nvPr/>
        </p:nvSpPr>
        <p:spPr bwMode="auto">
          <a:xfrm>
            <a:off x="7162800" y="1447800"/>
            <a:ext cx="1285875" cy="925513"/>
          </a:xfrm>
          <a:prstGeom prst="rect">
            <a:avLst/>
          </a:prstGeom>
          <a:noFill/>
          <a:ln w="9525">
            <a:solidFill>
              <a:srgbClr val="CC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39947" name="AutoShape 31"/>
          <p:cNvSpPr>
            <a:spLocks/>
          </p:cNvSpPr>
          <p:nvPr/>
        </p:nvSpPr>
        <p:spPr bwMode="auto">
          <a:xfrm>
            <a:off x="6781800" y="1752600"/>
            <a:ext cx="381000" cy="533400"/>
          </a:xfrm>
          <a:prstGeom prst="rightBrace">
            <a:avLst>
              <a:gd name="adj1" fmla="val 11667"/>
              <a:gd name="adj2" fmla="val 51787"/>
            </a:avLst>
          </a:prstGeom>
          <a:noFill/>
          <a:ln w="25400">
            <a:solidFill>
              <a:srgbClr val="CC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3280" name="Text Box 32"/>
          <p:cNvSpPr txBox="1">
            <a:spLocks noChangeArrowheads="1"/>
          </p:cNvSpPr>
          <p:nvPr/>
        </p:nvSpPr>
        <p:spPr bwMode="auto">
          <a:xfrm>
            <a:off x="609600" y="2209800"/>
            <a:ext cx="81534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2.  Believed each pharaoh ruled even after death, because</a:t>
            </a:r>
          </a:p>
          <a:p>
            <a:pPr eaLnBrk="1" hangingPunct="1"/>
            <a:r>
              <a:rPr lang="en-US" b="0" u="none"/>
              <a:t>     they all possessed the same eternal spirit = </a:t>
            </a:r>
            <a:r>
              <a:rPr lang="en-US" b="0" i="1" u="none"/>
              <a:t>ka;</a:t>
            </a:r>
            <a:r>
              <a:rPr lang="en-US" b="0" u="none"/>
              <a:t> </a:t>
            </a:r>
          </a:p>
          <a:p>
            <a:pPr eaLnBrk="1" hangingPunct="1"/>
            <a:r>
              <a:rPr lang="en-US" b="0" u="none"/>
              <a:t>     and being gods, they naturally bore full responsibility for Egypt</a:t>
            </a:r>
            <a:r>
              <a:rPr lang="ja-JP" altLang="en-US" b="0" u="none"/>
              <a:t>’</a:t>
            </a:r>
            <a:r>
              <a:rPr lang="en-US" b="0" u="none"/>
              <a:t>s well-being.</a:t>
            </a:r>
            <a:endParaRPr lang="en-US" sz="2000" b="0" u="none"/>
          </a:p>
        </p:txBody>
      </p:sp>
      <p:pic>
        <p:nvPicPr>
          <p:cNvPr id="39949" name="Picture 33" descr="D:\home\twloessin\School\Units_Chpt Materials\CH 2 Egypt\Akhenaten &amp; Nefertiti worshiping sun g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124200"/>
            <a:ext cx="3057525"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50" name="Text Box 34"/>
          <p:cNvSpPr txBox="1">
            <a:spLocks noChangeArrowheads="1"/>
          </p:cNvSpPr>
          <p:nvPr/>
        </p:nvSpPr>
        <p:spPr bwMode="auto">
          <a:xfrm>
            <a:off x="1600200" y="4876800"/>
            <a:ext cx="44196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600" b="0" u="none">
                <a:solidFill>
                  <a:srgbClr val="663300"/>
                </a:solidFill>
              </a:rPr>
              <a:t>The pharaoh Akenaton and his wife-sister Nefertiti worshiping the sun god, Ra.</a:t>
            </a:r>
          </a:p>
        </p:txBody>
      </p:sp>
      <p:sp>
        <p:nvSpPr>
          <p:cNvPr id="39951" name="Text Box 35"/>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959124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wd">
                                    <p:tmPct val="100000"/>
                                  </p:iterate>
                                  <p:childTnLst>
                                    <p:set>
                                      <p:cBhvr>
                                        <p:cTn id="6" dur="1" fill="hold">
                                          <p:stCondLst>
                                            <p:cond delay="0"/>
                                          </p:stCondLst>
                                        </p:cTn>
                                        <p:tgtEl>
                                          <p:spTgt spid="53280"/>
                                        </p:tgtEl>
                                        <p:attrNameLst>
                                          <p:attrName>style.visibility</p:attrName>
                                        </p:attrNameLst>
                                      </p:cBhvr>
                                      <p:to>
                                        <p:strVal val="visible"/>
                                      </p:to>
                                    </p:set>
                                    <p:anim calcmode="lin" valueType="num">
                                      <p:cBhvr additive="base">
                                        <p:cTn id="7" dur="300" fill="hold"/>
                                        <p:tgtEl>
                                          <p:spTgt spid="53280"/>
                                        </p:tgtEl>
                                        <p:attrNameLst>
                                          <p:attrName>ppt_x</p:attrName>
                                        </p:attrNameLst>
                                      </p:cBhvr>
                                      <p:tavLst>
                                        <p:tav tm="0">
                                          <p:val>
                                            <p:strVal val="1+#ppt_w/2"/>
                                          </p:val>
                                        </p:tav>
                                        <p:tav tm="100000">
                                          <p:val>
                                            <p:strVal val="#ppt_x"/>
                                          </p:val>
                                        </p:tav>
                                      </p:tavLst>
                                    </p:anim>
                                    <p:anim calcmode="lin" valueType="num">
                                      <p:cBhvr additive="base">
                                        <p:cTn id="8" dur="300" fill="hold"/>
                                        <p:tgtEl>
                                          <p:spTgt spid="532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8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40963" name="Text Box 3"/>
          <p:cNvSpPr txBox="1">
            <a:spLocks noChangeArrowheads="1"/>
          </p:cNvSpPr>
          <p:nvPr/>
        </p:nvSpPr>
        <p:spPr bwMode="auto">
          <a:xfrm>
            <a:off x="0" y="685800"/>
            <a:ext cx="4511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  UNITED EGYPT</a:t>
            </a:r>
            <a:r>
              <a:rPr lang="ja-JP" altLang="en-US" sz="2000" b="0" u="none"/>
              <a:t>’</a:t>
            </a:r>
            <a:r>
              <a:rPr lang="en-US" sz="2000" b="0" u="none"/>
              <a:t>S GOVERNMENT</a:t>
            </a:r>
          </a:p>
        </p:txBody>
      </p:sp>
      <p:grpSp>
        <p:nvGrpSpPr>
          <p:cNvPr id="40964" name="Group 4"/>
          <p:cNvGrpSpPr>
            <a:grpSpLocks/>
          </p:cNvGrpSpPr>
          <p:nvPr/>
        </p:nvGrpSpPr>
        <p:grpSpPr bwMode="auto">
          <a:xfrm>
            <a:off x="4059238" y="1601788"/>
            <a:ext cx="184150" cy="3656012"/>
            <a:chOff x="-58" y="-259"/>
            <a:chExt cx="116" cy="2303"/>
          </a:xfrm>
        </p:grpSpPr>
        <p:sp>
          <p:nvSpPr>
            <p:cNvPr id="40992" name="Rectangle 5"/>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40993" name="Rectangle 6"/>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40994" name="Rectangle 7"/>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40995" name="Rectangle 8"/>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grpSp>
        <p:nvGrpSpPr>
          <p:cNvPr id="40965" name="Group 9"/>
          <p:cNvGrpSpPr>
            <a:grpSpLocks/>
          </p:cNvGrpSpPr>
          <p:nvPr/>
        </p:nvGrpSpPr>
        <p:grpSpPr bwMode="auto">
          <a:xfrm>
            <a:off x="4059238" y="1601788"/>
            <a:ext cx="184150" cy="3656012"/>
            <a:chOff x="-58" y="-259"/>
            <a:chExt cx="116" cy="2303"/>
          </a:xfrm>
        </p:grpSpPr>
        <p:sp>
          <p:nvSpPr>
            <p:cNvPr id="40988" name="Rectangle 10"/>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40989" name="Rectangle 11"/>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40990" name="Rectangle 12"/>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40991" name="Rectangle 13"/>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grpSp>
        <p:nvGrpSpPr>
          <p:cNvPr id="40966" name="Group 14"/>
          <p:cNvGrpSpPr>
            <a:grpSpLocks/>
          </p:cNvGrpSpPr>
          <p:nvPr/>
        </p:nvGrpSpPr>
        <p:grpSpPr bwMode="auto">
          <a:xfrm>
            <a:off x="4059238" y="1601788"/>
            <a:ext cx="184150" cy="3656012"/>
            <a:chOff x="-58" y="-259"/>
            <a:chExt cx="116" cy="2303"/>
          </a:xfrm>
        </p:grpSpPr>
        <p:sp>
          <p:nvSpPr>
            <p:cNvPr id="40984" name="Rectangle 15"/>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40985" name="Rectangle 16"/>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40986" name="Rectangle 17"/>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40987" name="Rectangle 18"/>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sp>
        <p:nvSpPr>
          <p:cNvPr id="40967" name="Text Box 19"/>
          <p:cNvSpPr txBox="1">
            <a:spLocks noChangeArrowheads="1"/>
          </p:cNvSpPr>
          <p:nvPr/>
        </p:nvSpPr>
        <p:spPr bwMode="auto">
          <a:xfrm>
            <a:off x="381000" y="1066800"/>
            <a:ext cx="5578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C.  The </a:t>
            </a:r>
            <a:r>
              <a:rPr lang="en-US" b="0">
                <a:solidFill>
                  <a:srgbClr val="FF0000"/>
                </a:solidFill>
              </a:rPr>
              <a:t>Pharaoh</a:t>
            </a:r>
            <a:r>
              <a:rPr lang="en-US" b="0" u="none"/>
              <a:t> [means, </a:t>
            </a:r>
            <a:r>
              <a:rPr lang="en-US" b="0" i="1" u="none"/>
              <a:t>royal house</a:t>
            </a:r>
            <a:r>
              <a:rPr lang="en-US" b="0" u="none"/>
              <a:t>] – the ruler of Egypt</a:t>
            </a:r>
          </a:p>
        </p:txBody>
      </p:sp>
      <p:sp>
        <p:nvSpPr>
          <p:cNvPr id="40968" name="Text Box 20"/>
          <p:cNvSpPr txBox="1">
            <a:spLocks noChangeArrowheads="1"/>
          </p:cNvSpPr>
          <p:nvPr/>
        </p:nvSpPr>
        <p:spPr bwMode="auto">
          <a:xfrm>
            <a:off x="609600" y="1371600"/>
            <a:ext cx="6340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were considered gods; served both political and religious roles</a:t>
            </a:r>
          </a:p>
        </p:txBody>
      </p:sp>
      <p:sp>
        <p:nvSpPr>
          <p:cNvPr id="40969" name="Text Box 21"/>
          <p:cNvSpPr txBox="1">
            <a:spLocks noChangeArrowheads="1"/>
          </p:cNvSpPr>
          <p:nvPr/>
        </p:nvSpPr>
        <p:spPr bwMode="auto">
          <a:xfrm>
            <a:off x="914400" y="1676400"/>
            <a:ext cx="61880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Type of government where the political rulers are thought to be divinely-guided, or even divine themselves is a </a:t>
            </a:r>
            <a:r>
              <a:rPr lang="en-US" b="0">
                <a:solidFill>
                  <a:srgbClr val="FF0000"/>
                </a:solidFill>
              </a:rPr>
              <a:t>theocracy</a:t>
            </a:r>
            <a:r>
              <a:rPr lang="en-US" b="0" u="none"/>
              <a:t>.</a:t>
            </a:r>
          </a:p>
        </p:txBody>
      </p:sp>
      <p:sp>
        <p:nvSpPr>
          <p:cNvPr id="40970" name="Rectangle 22"/>
          <p:cNvSpPr>
            <a:spLocks noChangeArrowheads="1"/>
          </p:cNvSpPr>
          <p:nvPr/>
        </p:nvSpPr>
        <p:spPr bwMode="auto">
          <a:xfrm>
            <a:off x="7162800" y="1447800"/>
            <a:ext cx="1285875" cy="925513"/>
          </a:xfrm>
          <a:prstGeom prst="rect">
            <a:avLst/>
          </a:prstGeom>
          <a:noFill/>
          <a:ln w="9525">
            <a:solidFill>
              <a:srgbClr val="CC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40971" name="AutoShape 23"/>
          <p:cNvSpPr>
            <a:spLocks/>
          </p:cNvSpPr>
          <p:nvPr/>
        </p:nvSpPr>
        <p:spPr bwMode="auto">
          <a:xfrm>
            <a:off x="6781800" y="1752600"/>
            <a:ext cx="381000" cy="533400"/>
          </a:xfrm>
          <a:prstGeom prst="rightBrace">
            <a:avLst>
              <a:gd name="adj1" fmla="val 11667"/>
              <a:gd name="adj2" fmla="val 51787"/>
            </a:avLst>
          </a:prstGeom>
          <a:noFill/>
          <a:ln w="25400">
            <a:solidFill>
              <a:srgbClr val="CC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972" name="Text Box 24"/>
          <p:cNvSpPr txBox="1">
            <a:spLocks noChangeArrowheads="1"/>
          </p:cNvSpPr>
          <p:nvPr/>
        </p:nvSpPr>
        <p:spPr bwMode="auto">
          <a:xfrm>
            <a:off x="609600" y="2209800"/>
            <a:ext cx="81534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2.  Believed each pharaoh ruled even after death, because</a:t>
            </a:r>
          </a:p>
          <a:p>
            <a:pPr eaLnBrk="1" hangingPunct="1"/>
            <a:r>
              <a:rPr lang="en-US" b="0" u="none"/>
              <a:t>     they all possessed the same eternal spirit = </a:t>
            </a:r>
            <a:r>
              <a:rPr lang="en-US" b="0" i="1" u="none"/>
              <a:t>ka;</a:t>
            </a:r>
            <a:r>
              <a:rPr lang="en-US" b="0" u="none"/>
              <a:t> </a:t>
            </a:r>
          </a:p>
          <a:p>
            <a:pPr eaLnBrk="1" hangingPunct="1"/>
            <a:r>
              <a:rPr lang="en-US" b="0" u="none"/>
              <a:t>     and being god, naturally bore full responsibility for Egypt</a:t>
            </a:r>
            <a:r>
              <a:rPr lang="ja-JP" altLang="en-US" b="0" u="none"/>
              <a:t>’</a:t>
            </a:r>
            <a:r>
              <a:rPr lang="en-US" b="0" u="none"/>
              <a:t>s well-being.</a:t>
            </a:r>
            <a:endParaRPr lang="en-US" sz="2000" b="0" u="none"/>
          </a:p>
        </p:txBody>
      </p:sp>
      <p:sp>
        <p:nvSpPr>
          <p:cNvPr id="54299" name="Text Box 27"/>
          <p:cNvSpPr txBox="1">
            <a:spLocks noChangeArrowheads="1"/>
          </p:cNvSpPr>
          <p:nvPr/>
        </p:nvSpPr>
        <p:spPr bwMode="auto">
          <a:xfrm>
            <a:off x="609600" y="3048000"/>
            <a:ext cx="83216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3.  Therefore, Pharaoh</a:t>
            </a:r>
            <a:r>
              <a:rPr lang="ja-JP" altLang="en-US" b="0" u="none"/>
              <a:t>’</a:t>
            </a:r>
            <a:r>
              <a:rPr lang="en-US" b="0" u="none"/>
              <a:t>s tomb very important, because it was still a place of rule.</a:t>
            </a:r>
          </a:p>
          <a:p>
            <a:pPr eaLnBrk="1" hangingPunct="1"/>
            <a:r>
              <a:rPr lang="en-US" b="0" u="none"/>
              <a:t>     Built </a:t>
            </a:r>
            <a:r>
              <a:rPr lang="en-US" b="0" u="none">
                <a:solidFill>
                  <a:schemeClr val="accent2"/>
                </a:solidFill>
              </a:rPr>
              <a:t>massive tombs</a:t>
            </a:r>
            <a:r>
              <a:rPr lang="en-US" b="0" u="none"/>
              <a:t> called </a:t>
            </a:r>
            <a:r>
              <a:rPr lang="en-US" b="0">
                <a:solidFill>
                  <a:srgbClr val="FF0000"/>
                </a:solidFill>
              </a:rPr>
              <a:t>pyramids</a:t>
            </a:r>
            <a:r>
              <a:rPr lang="en-US" b="0" u="none"/>
              <a:t>.  </a:t>
            </a:r>
          </a:p>
        </p:txBody>
      </p:sp>
      <p:sp>
        <p:nvSpPr>
          <p:cNvPr id="40974" name="Rectangle 29"/>
          <p:cNvSpPr>
            <a:spLocks noChangeArrowheads="1"/>
          </p:cNvSpPr>
          <p:nvPr/>
        </p:nvSpPr>
        <p:spPr bwMode="auto">
          <a:xfrm>
            <a:off x="0" y="962025"/>
            <a:ext cx="9144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2400" b="0" u="none"/>
          </a:p>
          <a:p>
            <a:pPr lvl="2" eaLnBrk="0" hangingPunct="0"/>
            <a:endParaRPr lang="en-US" sz="2400" b="0" u="none"/>
          </a:p>
        </p:txBody>
      </p:sp>
      <p:sp>
        <p:nvSpPr>
          <p:cNvPr id="40975" name="Rectangle 32"/>
          <p:cNvSpPr>
            <a:spLocks noChangeArrowheads="1"/>
          </p:cNvSpPr>
          <p:nvPr/>
        </p:nvSpPr>
        <p:spPr bwMode="auto">
          <a:xfrm>
            <a:off x="0" y="4252913"/>
            <a:ext cx="9144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2400" b="0" u="none"/>
          </a:p>
          <a:p>
            <a:pPr eaLnBrk="0" hangingPunct="0"/>
            <a:endParaRPr lang="en-US" sz="2400" b="0" u="none"/>
          </a:p>
        </p:txBody>
      </p:sp>
      <p:sp>
        <p:nvSpPr>
          <p:cNvPr id="40976" name="Rectangle 33"/>
          <p:cNvSpPr>
            <a:spLocks noChangeArrowheads="1"/>
          </p:cNvSpPr>
          <p:nvPr/>
        </p:nvSpPr>
        <p:spPr bwMode="auto">
          <a:xfrm>
            <a:off x="0" y="5075238"/>
            <a:ext cx="9144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2400" b="0" u="none"/>
          </a:p>
          <a:p>
            <a:pPr eaLnBrk="0" hangingPunct="0"/>
            <a:endParaRPr lang="en-US" sz="2400" b="0" u="none"/>
          </a:p>
        </p:txBody>
      </p:sp>
      <p:sp>
        <p:nvSpPr>
          <p:cNvPr id="54307" name="Text Box 35"/>
          <p:cNvSpPr txBox="1">
            <a:spLocks noChangeArrowheads="1"/>
          </p:cNvSpPr>
          <p:nvPr/>
        </p:nvSpPr>
        <p:spPr bwMode="auto">
          <a:xfrm>
            <a:off x="533400" y="5943600"/>
            <a:ext cx="36734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600" b="0" u="none">
                <a:solidFill>
                  <a:srgbClr val="663300"/>
                </a:solidFill>
              </a:rPr>
              <a:t> The Great Pyramids at Giza.</a:t>
            </a:r>
          </a:p>
        </p:txBody>
      </p:sp>
      <p:sp>
        <p:nvSpPr>
          <p:cNvPr id="54308" name="Text Box 36"/>
          <p:cNvSpPr txBox="1">
            <a:spLocks noChangeArrowheads="1"/>
          </p:cNvSpPr>
          <p:nvPr/>
        </p:nvSpPr>
        <p:spPr bwMode="auto">
          <a:xfrm>
            <a:off x="609600" y="3546475"/>
            <a:ext cx="33528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rabicPeriod" startAt="4"/>
            </a:pPr>
            <a:r>
              <a:rPr lang="en-US" b="0" u="none"/>
              <a:t>The pyramids were built mainly in the </a:t>
            </a:r>
          </a:p>
          <a:p>
            <a:pPr eaLnBrk="1" hangingPunct="1"/>
            <a:r>
              <a:rPr lang="en-US" b="0" u="none"/>
              <a:t>        Old Kingdom Period.</a:t>
            </a:r>
          </a:p>
        </p:txBody>
      </p:sp>
      <p:sp>
        <p:nvSpPr>
          <p:cNvPr id="54311" name="Text Box 39"/>
          <p:cNvSpPr txBox="1">
            <a:spLocks noChangeArrowheads="1"/>
          </p:cNvSpPr>
          <p:nvPr/>
        </p:nvSpPr>
        <p:spPr bwMode="auto">
          <a:xfrm>
            <a:off x="304800" y="4800600"/>
            <a:ext cx="3657600" cy="842963"/>
          </a:xfrm>
          <a:prstGeom prst="rect">
            <a:avLst/>
          </a:prstGeom>
          <a:noFill/>
          <a:ln w="190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chemeClr val="accent2"/>
                </a:solidFill>
                <a:latin typeface="Monotype Corsiva" charset="0"/>
              </a:rPr>
              <a:t>What do we mean by…</a:t>
            </a:r>
          </a:p>
          <a:p>
            <a:pPr algn="ctr" eaLnBrk="1" hangingPunct="1"/>
            <a:endParaRPr lang="en-US" sz="800" b="0" u="none">
              <a:solidFill>
                <a:schemeClr val="accent2"/>
              </a:solidFill>
              <a:latin typeface="Monotype Corsiva" charset="0"/>
            </a:endParaRPr>
          </a:p>
          <a:p>
            <a:pPr algn="ctr" eaLnBrk="1" hangingPunct="1"/>
            <a:r>
              <a:rPr lang="en-US" sz="1600" b="0" u="none">
                <a:solidFill>
                  <a:schemeClr val="accent2"/>
                </a:solidFill>
              </a:rPr>
              <a:t> the </a:t>
            </a:r>
            <a:r>
              <a:rPr lang="ja-JP" altLang="en-US" sz="1600" b="0" u="none">
                <a:solidFill>
                  <a:schemeClr val="accent2"/>
                </a:solidFill>
              </a:rPr>
              <a:t>“</a:t>
            </a:r>
            <a:r>
              <a:rPr lang="en-US" sz="1600" b="0" u="none">
                <a:solidFill>
                  <a:schemeClr val="accent2"/>
                </a:solidFill>
              </a:rPr>
              <a:t>Old Kingdom</a:t>
            </a:r>
            <a:r>
              <a:rPr lang="ja-JP" altLang="en-US" sz="1600" b="0" u="none">
                <a:solidFill>
                  <a:schemeClr val="accent2"/>
                </a:solidFill>
              </a:rPr>
              <a:t>”</a:t>
            </a:r>
            <a:r>
              <a:rPr lang="en-US" sz="1600" b="0" u="none">
                <a:solidFill>
                  <a:schemeClr val="accent2"/>
                </a:solidFill>
              </a:rPr>
              <a:t> period?</a:t>
            </a:r>
          </a:p>
        </p:txBody>
      </p:sp>
      <p:pic>
        <p:nvPicPr>
          <p:cNvPr id="54312" name="Picture 40" descr="D:\home\twloessin\My Pictures\question mar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267200"/>
            <a:ext cx="617538"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313" name="Picture 41" descr="In Affiliation with AllPosters.co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962400"/>
            <a:ext cx="3429000" cy="229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314" name="Picture 42" descr="D:\home\twloessin\School\Units_Chpt Materials\CH 2 Egypt\Great Pyramids Giz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687763"/>
            <a:ext cx="5029200" cy="3163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3" name="Text Box 43"/>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1725669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4313"/>
                                        </p:tgtEl>
                                        <p:attrNameLst>
                                          <p:attrName>style.visibility</p:attrName>
                                        </p:attrNameLst>
                                      </p:cBhvr>
                                      <p:to>
                                        <p:strVal val="visible"/>
                                      </p:to>
                                    </p:set>
                                    <p:anim calcmode="lin" valueType="num">
                                      <p:cBhvr additive="base">
                                        <p:cTn id="7" dur="500" fill="hold"/>
                                        <p:tgtEl>
                                          <p:spTgt spid="54313"/>
                                        </p:tgtEl>
                                        <p:attrNameLst>
                                          <p:attrName>ppt_x</p:attrName>
                                        </p:attrNameLst>
                                      </p:cBhvr>
                                      <p:tavLst>
                                        <p:tav tm="0">
                                          <p:val>
                                            <p:strVal val="0-#ppt_w/2"/>
                                          </p:val>
                                        </p:tav>
                                        <p:tav tm="100000">
                                          <p:val>
                                            <p:strVal val="#ppt_x"/>
                                          </p:val>
                                        </p:tav>
                                      </p:tavLst>
                                    </p:anim>
                                    <p:anim calcmode="lin" valueType="num">
                                      <p:cBhvr additive="base">
                                        <p:cTn id="8" dur="500" fill="hold"/>
                                        <p:tgtEl>
                                          <p:spTgt spid="543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lt">
                                    <p:tmPct val="100000"/>
                                  </p:iterate>
                                  <p:childTnLst>
                                    <p:set>
                                      <p:cBhvr>
                                        <p:cTn id="12" dur="1" fill="hold">
                                          <p:stCondLst>
                                            <p:cond delay="0"/>
                                          </p:stCondLst>
                                        </p:cTn>
                                        <p:tgtEl>
                                          <p:spTgt spid="54299"/>
                                        </p:tgtEl>
                                        <p:attrNameLst>
                                          <p:attrName>style.visibility</p:attrName>
                                        </p:attrNameLst>
                                      </p:cBhvr>
                                      <p:to>
                                        <p:strVal val="visible"/>
                                      </p:to>
                                    </p:set>
                                    <p:anim calcmode="lin" valueType="num">
                                      <p:cBhvr additive="base">
                                        <p:cTn id="13" dur="75" fill="hold"/>
                                        <p:tgtEl>
                                          <p:spTgt spid="54299"/>
                                        </p:tgtEl>
                                        <p:attrNameLst>
                                          <p:attrName>ppt_x</p:attrName>
                                        </p:attrNameLst>
                                      </p:cBhvr>
                                      <p:tavLst>
                                        <p:tav tm="0">
                                          <p:val>
                                            <p:strVal val="#ppt_x"/>
                                          </p:val>
                                        </p:tav>
                                        <p:tav tm="100000">
                                          <p:val>
                                            <p:strVal val="#ppt_x"/>
                                          </p:val>
                                        </p:tav>
                                      </p:tavLst>
                                    </p:anim>
                                    <p:anim calcmode="lin" valueType="num">
                                      <p:cBhvr additive="base">
                                        <p:cTn id="14" dur="75" fill="hold"/>
                                        <p:tgtEl>
                                          <p:spTgt spid="542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307"/>
                                        </p:tgtEl>
                                        <p:attrNameLst>
                                          <p:attrName>style.visibility</p:attrName>
                                        </p:attrNameLst>
                                      </p:cBhvr>
                                      <p:to>
                                        <p:strVal val="visible"/>
                                      </p:to>
                                    </p:set>
                                    <p:anim calcmode="lin" valueType="num">
                                      <p:cBhvr additive="base">
                                        <p:cTn id="19" dur="500" fill="hold"/>
                                        <p:tgtEl>
                                          <p:spTgt spid="54307"/>
                                        </p:tgtEl>
                                        <p:attrNameLst>
                                          <p:attrName>ppt_x</p:attrName>
                                        </p:attrNameLst>
                                      </p:cBhvr>
                                      <p:tavLst>
                                        <p:tav tm="0">
                                          <p:val>
                                            <p:strVal val="0-#ppt_w/2"/>
                                          </p:val>
                                        </p:tav>
                                        <p:tav tm="100000">
                                          <p:val>
                                            <p:strVal val="#ppt_x"/>
                                          </p:val>
                                        </p:tav>
                                      </p:tavLst>
                                    </p:anim>
                                    <p:anim calcmode="lin" valueType="num">
                                      <p:cBhvr additive="base">
                                        <p:cTn id="20" dur="500" fill="hold"/>
                                        <p:tgtEl>
                                          <p:spTgt spid="5430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54314"/>
                                        </p:tgtEl>
                                        <p:attrNameLst>
                                          <p:attrName>style.visibility</p:attrName>
                                        </p:attrNameLst>
                                      </p:cBhvr>
                                      <p:to>
                                        <p:strVal val="visible"/>
                                      </p:to>
                                    </p:set>
                                    <p:animEffect transition="in" filter="dissolve">
                                      <p:cBhvr>
                                        <p:cTn id="25" dur="500"/>
                                        <p:tgtEl>
                                          <p:spTgt spid="543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iterate type="wd">
                                    <p:tmPct val="100000"/>
                                  </p:iterate>
                                  <p:childTnLst>
                                    <p:set>
                                      <p:cBhvr>
                                        <p:cTn id="29" dur="1" fill="hold">
                                          <p:stCondLst>
                                            <p:cond delay="0"/>
                                          </p:stCondLst>
                                        </p:cTn>
                                        <p:tgtEl>
                                          <p:spTgt spid="54308"/>
                                        </p:tgtEl>
                                        <p:attrNameLst>
                                          <p:attrName>style.visibility</p:attrName>
                                        </p:attrNameLst>
                                      </p:cBhvr>
                                      <p:to>
                                        <p:strVal val="visible"/>
                                      </p:to>
                                    </p:set>
                                    <p:anim calcmode="lin" valueType="num">
                                      <p:cBhvr additive="base">
                                        <p:cTn id="30" dur="300" fill="hold"/>
                                        <p:tgtEl>
                                          <p:spTgt spid="54308"/>
                                        </p:tgtEl>
                                        <p:attrNameLst>
                                          <p:attrName>ppt_x</p:attrName>
                                        </p:attrNameLst>
                                      </p:cBhvr>
                                      <p:tavLst>
                                        <p:tav tm="0">
                                          <p:val>
                                            <p:strVal val="0-#ppt_w/2"/>
                                          </p:val>
                                        </p:tav>
                                        <p:tav tm="100000">
                                          <p:val>
                                            <p:strVal val="#ppt_x"/>
                                          </p:val>
                                        </p:tav>
                                      </p:tavLst>
                                    </p:anim>
                                    <p:anim calcmode="lin" valueType="num">
                                      <p:cBhvr additive="base">
                                        <p:cTn id="31" dur="300" fill="hold"/>
                                        <p:tgtEl>
                                          <p:spTgt spid="54308"/>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54312"/>
                                        </p:tgtEl>
                                        <p:attrNameLst>
                                          <p:attrName>style.visibility</p:attrName>
                                        </p:attrNameLst>
                                      </p:cBhvr>
                                      <p:to>
                                        <p:strVal val="visible"/>
                                      </p:to>
                                    </p:set>
                                    <p:anim calcmode="lin" valueType="num">
                                      <p:cBhvr additive="base">
                                        <p:cTn id="36" dur="500" fill="hold"/>
                                        <p:tgtEl>
                                          <p:spTgt spid="54312"/>
                                        </p:tgtEl>
                                        <p:attrNameLst>
                                          <p:attrName>ppt_x</p:attrName>
                                        </p:attrNameLst>
                                      </p:cBhvr>
                                      <p:tavLst>
                                        <p:tav tm="0">
                                          <p:val>
                                            <p:strVal val="0-#ppt_w/2"/>
                                          </p:val>
                                        </p:tav>
                                        <p:tav tm="100000">
                                          <p:val>
                                            <p:strVal val="#ppt_x"/>
                                          </p:val>
                                        </p:tav>
                                      </p:tavLst>
                                    </p:anim>
                                    <p:anim calcmode="lin" valueType="num">
                                      <p:cBhvr additive="base">
                                        <p:cTn id="37" dur="500" fill="hold"/>
                                        <p:tgtEl>
                                          <p:spTgt spid="543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iterate type="wd">
                                    <p:tmPct val="100000"/>
                                  </p:iterate>
                                  <p:childTnLst>
                                    <p:set>
                                      <p:cBhvr>
                                        <p:cTn id="41" dur="1" fill="hold">
                                          <p:stCondLst>
                                            <p:cond delay="0"/>
                                          </p:stCondLst>
                                        </p:cTn>
                                        <p:tgtEl>
                                          <p:spTgt spid="54311"/>
                                        </p:tgtEl>
                                        <p:attrNameLst>
                                          <p:attrName>style.visibility</p:attrName>
                                        </p:attrNameLst>
                                      </p:cBhvr>
                                      <p:to>
                                        <p:strVal val="visible"/>
                                      </p:to>
                                    </p:set>
                                    <p:anim calcmode="lin" valueType="num">
                                      <p:cBhvr additive="base">
                                        <p:cTn id="42" dur="300" fill="hold"/>
                                        <p:tgtEl>
                                          <p:spTgt spid="54311"/>
                                        </p:tgtEl>
                                        <p:attrNameLst>
                                          <p:attrName>ppt_x</p:attrName>
                                        </p:attrNameLst>
                                      </p:cBhvr>
                                      <p:tavLst>
                                        <p:tav tm="0">
                                          <p:val>
                                            <p:strVal val="0-#ppt_w/2"/>
                                          </p:val>
                                        </p:tav>
                                        <p:tav tm="100000">
                                          <p:val>
                                            <p:strVal val="#ppt_x"/>
                                          </p:val>
                                        </p:tav>
                                      </p:tavLst>
                                    </p:anim>
                                    <p:anim calcmode="lin" valueType="num">
                                      <p:cBhvr additive="base">
                                        <p:cTn id="43" dur="300" fill="hold"/>
                                        <p:tgtEl>
                                          <p:spTgt spid="543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9" grpId="0" autoUpdateAnimBg="0"/>
      <p:bldP spid="54307" grpId="0" autoUpdateAnimBg="0"/>
      <p:bldP spid="54308" grpId="0" autoUpdateAnimBg="0"/>
      <p:bldP spid="5431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325" y="0"/>
            <a:ext cx="9083675" cy="71469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rgbClr val="FFCC00"/>
                </a:solidFill>
                <a:latin typeface="Verdana" charset="0"/>
              </a:rPr>
              <a:t>EARLY DYNASTIC PERIOD 2920-2575 BCE</a:t>
            </a:r>
            <a:r>
              <a:rPr lang="en-US" sz="2400" b="0" u="none">
                <a:solidFill>
                  <a:srgbClr val="F7B563"/>
                </a:solidFill>
                <a:latin typeface="Verdana" charset="0"/>
              </a:rPr>
              <a:t> </a:t>
            </a:r>
          </a:p>
          <a:p>
            <a:pPr eaLnBrk="1" hangingPunct="1">
              <a:buFontTx/>
              <a:buChar char="•"/>
            </a:pPr>
            <a:r>
              <a:rPr lang="en-US" sz="1600" b="0" u="none">
                <a:solidFill>
                  <a:srgbClr val="0099CC"/>
                </a:solidFill>
              </a:rPr>
              <a:t> Unification of Upper and Lower Egypt by </a:t>
            </a:r>
            <a:r>
              <a:rPr lang="en-US" sz="1600" b="0" u="none">
                <a:solidFill>
                  <a:srgbClr val="FF0000"/>
                </a:solidFill>
              </a:rPr>
              <a:t>Menes</a:t>
            </a:r>
            <a:r>
              <a:rPr lang="en-US" sz="1600" b="0" u="none">
                <a:solidFill>
                  <a:srgbClr val="0099CC"/>
                </a:solidFill>
              </a:rPr>
              <a:t>. </a:t>
            </a:r>
          </a:p>
          <a:p>
            <a:pPr eaLnBrk="1" hangingPunct="1">
              <a:buFontTx/>
              <a:buChar char="•"/>
            </a:pPr>
            <a:r>
              <a:rPr lang="en-US" sz="1600" b="0" u="none">
                <a:solidFill>
                  <a:srgbClr val="0099CC"/>
                </a:solidFill>
              </a:rPr>
              <a:t> Foundation of the capital Memphis. </a:t>
            </a:r>
          </a:p>
          <a:p>
            <a:pPr eaLnBrk="1" hangingPunct="1">
              <a:buFontTx/>
              <a:buChar char="•"/>
            </a:pPr>
            <a:r>
              <a:rPr lang="en-US" sz="1600" b="0" u="none">
                <a:solidFill>
                  <a:srgbClr val="0099CC"/>
                </a:solidFill>
              </a:rPr>
              <a:t> Early </a:t>
            </a:r>
            <a:r>
              <a:rPr lang="en-US" sz="1600" b="0" u="none">
                <a:solidFill>
                  <a:srgbClr val="FF0000"/>
                </a:solidFill>
              </a:rPr>
              <a:t>Step Pyramid is built at Saqqara</a:t>
            </a:r>
            <a:r>
              <a:rPr lang="en-US" sz="1600" b="0" u="none">
                <a:solidFill>
                  <a:srgbClr val="0099CC"/>
                </a:solidFill>
              </a:rPr>
              <a:t>.</a:t>
            </a:r>
          </a:p>
          <a:p>
            <a:pPr eaLnBrk="1" hangingPunct="1"/>
            <a:endParaRPr lang="en-US" sz="1600" b="0" u="none">
              <a:solidFill>
                <a:srgbClr val="0099CC"/>
              </a:solidFill>
              <a:latin typeface="Verdana" charset="0"/>
            </a:endParaRPr>
          </a:p>
          <a:p>
            <a:pPr eaLnBrk="1" hangingPunct="1"/>
            <a:r>
              <a:rPr lang="en-US" b="0" u="none">
                <a:solidFill>
                  <a:srgbClr val="FFCC00"/>
                </a:solidFill>
                <a:latin typeface="Verdana" charset="0"/>
              </a:rPr>
              <a:t>OLD KINGDOM - 2660-2180 BCE</a:t>
            </a:r>
          </a:p>
          <a:p>
            <a:pPr eaLnBrk="1" hangingPunct="1">
              <a:buFontTx/>
              <a:buChar char="•"/>
            </a:pPr>
            <a:r>
              <a:rPr lang="en-US" sz="1600" b="0" u="none">
                <a:solidFill>
                  <a:srgbClr val="0099CC"/>
                </a:solidFill>
              </a:rPr>
              <a:t> The </a:t>
            </a:r>
            <a:r>
              <a:rPr lang="en-US" sz="1600" b="0" u="none">
                <a:solidFill>
                  <a:srgbClr val="FF0000"/>
                </a:solidFill>
              </a:rPr>
              <a:t>Great Pyramids</a:t>
            </a:r>
            <a:r>
              <a:rPr lang="en-US" sz="1600" b="0" u="none">
                <a:solidFill>
                  <a:srgbClr val="0099CC"/>
                </a:solidFill>
              </a:rPr>
              <a:t> of Khufu (Cheops), Khafre (Chephren), Menkaure (Mycerinus) are built </a:t>
            </a:r>
            <a:r>
              <a:rPr lang="en-US" sz="1600" b="0" u="none">
                <a:solidFill>
                  <a:srgbClr val="FF0000"/>
                </a:solidFill>
              </a:rPr>
              <a:t>at Giza</a:t>
            </a:r>
            <a:r>
              <a:rPr lang="en-US" sz="1600" b="0" u="none">
                <a:solidFill>
                  <a:srgbClr val="0099CC"/>
                </a:solidFill>
              </a:rPr>
              <a:t>.</a:t>
            </a:r>
          </a:p>
          <a:p>
            <a:pPr eaLnBrk="1" hangingPunct="1">
              <a:buFontTx/>
              <a:buChar char="•"/>
            </a:pPr>
            <a:r>
              <a:rPr lang="en-US" sz="1600" b="0" u="none">
                <a:solidFill>
                  <a:srgbClr val="0099CC"/>
                </a:solidFill>
              </a:rPr>
              <a:t> Pyramids of Sahure, Neferirkare, Raneferef, Neuserre are built at Abusir.</a:t>
            </a:r>
          </a:p>
          <a:p>
            <a:pPr eaLnBrk="1" hangingPunct="1"/>
            <a:endParaRPr lang="en-US" sz="1600" b="0" u="none">
              <a:solidFill>
                <a:srgbClr val="0099CC"/>
              </a:solidFill>
            </a:endParaRPr>
          </a:p>
          <a:p>
            <a:pPr eaLnBrk="1" hangingPunct="1"/>
            <a:r>
              <a:rPr lang="en-US" b="0" u="none">
                <a:solidFill>
                  <a:srgbClr val="FFCC00"/>
                </a:solidFill>
                <a:latin typeface="Verdana" charset="0"/>
              </a:rPr>
              <a:t>MIDDLE KINGDOM 2180-1550 BCE</a:t>
            </a:r>
            <a:endParaRPr lang="en-US" sz="1600" b="0" u="none">
              <a:solidFill>
                <a:srgbClr val="FFCC00"/>
              </a:solidFill>
            </a:endParaRPr>
          </a:p>
          <a:p>
            <a:pPr eaLnBrk="1" hangingPunct="1">
              <a:buFontTx/>
              <a:buChar char="•"/>
            </a:pPr>
            <a:r>
              <a:rPr lang="en-US" sz="1600" b="0" u="none">
                <a:solidFill>
                  <a:srgbClr val="0099CC"/>
                </a:solidFill>
              </a:rPr>
              <a:t> Fragmentation of centralized power.</a:t>
            </a:r>
          </a:p>
          <a:p>
            <a:pPr eaLnBrk="1" hangingPunct="1">
              <a:buFontTx/>
              <a:buChar char="•"/>
            </a:pPr>
            <a:r>
              <a:rPr lang="en-US" sz="1600" b="0" u="none">
                <a:solidFill>
                  <a:srgbClr val="0099CC"/>
                </a:solidFill>
              </a:rPr>
              <a:t> Kings in Thebes establish control over all Egypt.</a:t>
            </a:r>
          </a:p>
          <a:p>
            <a:pPr eaLnBrk="1" hangingPunct="1">
              <a:buFontTx/>
              <a:buChar char="•"/>
            </a:pPr>
            <a:r>
              <a:rPr lang="en-US" sz="1600" b="0" u="none">
                <a:solidFill>
                  <a:srgbClr val="0099CC"/>
                </a:solidFill>
              </a:rPr>
              <a:t> Chaos leads central administration in Lower Egypt to disappear following infiltration by </a:t>
            </a:r>
            <a:r>
              <a:rPr lang="en-US" sz="1600" b="0" u="none">
                <a:solidFill>
                  <a:srgbClr val="FF0000"/>
                </a:solidFill>
              </a:rPr>
              <a:t>Hyksos</a:t>
            </a:r>
            <a:r>
              <a:rPr lang="en-US" sz="1600" b="0" u="none">
                <a:solidFill>
                  <a:srgbClr val="0099CC"/>
                </a:solidFill>
              </a:rPr>
              <a:t>, </a:t>
            </a:r>
          </a:p>
          <a:p>
            <a:pPr eaLnBrk="1" hangingPunct="1"/>
            <a:r>
              <a:rPr lang="en-US" sz="1600" b="0" u="none">
                <a:solidFill>
                  <a:srgbClr val="0099CC"/>
                </a:solidFill>
              </a:rPr>
              <a:t>   an Asiatic people in the Nile Delta.</a:t>
            </a:r>
          </a:p>
          <a:p>
            <a:pPr eaLnBrk="1" hangingPunct="1">
              <a:buFontTx/>
              <a:buChar char="•"/>
            </a:pPr>
            <a:r>
              <a:rPr lang="en-US" sz="1600" b="0" u="none">
                <a:solidFill>
                  <a:srgbClr val="0099CC"/>
                </a:solidFill>
              </a:rPr>
              <a:t> Upper Egypt dominated by kings in Thebes.				</a:t>
            </a:r>
            <a:r>
              <a:rPr lang="en-US" sz="1600" b="0" i="1" u="none">
                <a:solidFill>
                  <a:srgbClr val="0099CC"/>
                </a:solidFill>
              </a:rPr>
              <a:t>(CH 2 Coverage)</a:t>
            </a:r>
            <a:endParaRPr lang="en-US" sz="1600" b="0" u="none">
              <a:solidFill>
                <a:srgbClr val="0099CC"/>
              </a:solidFill>
            </a:endParaRPr>
          </a:p>
          <a:p>
            <a:pPr eaLnBrk="1" hangingPunct="1"/>
            <a:r>
              <a:rPr lang="en-US" sz="1600" b="0" u="none">
                <a:solidFill>
                  <a:srgbClr val="0099CC"/>
                </a:solidFill>
              </a:rPr>
              <a:t>-----------------------------------------------  --------------------------------------- -----------------------------------------</a:t>
            </a:r>
          </a:p>
          <a:p>
            <a:pPr eaLnBrk="1" hangingPunct="1"/>
            <a:r>
              <a:rPr lang="en-US" b="0" u="none">
                <a:solidFill>
                  <a:srgbClr val="FFCC00"/>
                </a:solidFill>
                <a:latin typeface="Verdana" charset="0"/>
              </a:rPr>
              <a:t>NEW KINGDOM 1550-1070 BCE				 </a:t>
            </a:r>
            <a:r>
              <a:rPr lang="en-US" sz="1600" b="0" i="1" u="none">
                <a:solidFill>
                  <a:srgbClr val="0099CC"/>
                </a:solidFill>
              </a:rPr>
              <a:t>(CH 4 Coverage)</a:t>
            </a:r>
            <a:endParaRPr lang="en-US" sz="1600" b="0" u="none">
              <a:solidFill>
                <a:srgbClr val="FFCC00"/>
              </a:solidFill>
            </a:endParaRPr>
          </a:p>
          <a:p>
            <a:pPr eaLnBrk="1" hangingPunct="1">
              <a:buFontTx/>
              <a:buChar char="•"/>
            </a:pPr>
            <a:r>
              <a:rPr lang="en-US" sz="1600" b="0" u="none">
                <a:solidFill>
                  <a:srgbClr val="0099CC"/>
                </a:solidFill>
              </a:rPr>
              <a:t> Theban king Ahmose expels the Hyksos and reunites Egypt. </a:t>
            </a:r>
          </a:p>
          <a:p>
            <a:pPr eaLnBrk="1" hangingPunct="1">
              <a:buFontTx/>
              <a:buChar char="•"/>
            </a:pPr>
            <a:r>
              <a:rPr lang="en-US" sz="1600" b="0" u="none">
                <a:solidFill>
                  <a:srgbClr val="0099CC"/>
                </a:solidFill>
              </a:rPr>
              <a:t> Reigns of such kings as Amenhotep and Thutmose (Thutmosis). Memphis now main residential city.</a:t>
            </a:r>
          </a:p>
          <a:p>
            <a:pPr eaLnBrk="1" hangingPunct="1">
              <a:buFontTx/>
              <a:buChar char="•"/>
            </a:pPr>
            <a:r>
              <a:rPr lang="en-US" sz="1600" b="0" u="none">
                <a:solidFill>
                  <a:srgbClr val="0099CC"/>
                </a:solidFill>
              </a:rPr>
              <a:t> Ramses II (1290- 1224 BC) divides power in Middle East with the Hittites; Qantir capital of Egypt.</a:t>
            </a:r>
          </a:p>
          <a:p>
            <a:pPr eaLnBrk="1" hangingPunct="1">
              <a:buFontTx/>
              <a:buChar char="•"/>
            </a:pPr>
            <a:r>
              <a:rPr lang="en-US" sz="1600" b="0" u="none">
                <a:solidFill>
                  <a:srgbClr val="0099CC"/>
                </a:solidFill>
              </a:rPr>
              <a:t> Invasions of mysterious sea peoples wreck havoc throughout Mediterranean region.</a:t>
            </a:r>
          </a:p>
          <a:p>
            <a:pPr eaLnBrk="1" hangingPunct="1"/>
            <a:r>
              <a:rPr lang="en-US" sz="800" b="0" u="none">
                <a:solidFill>
                  <a:srgbClr val="0099CC"/>
                </a:solidFill>
              </a:rPr>
              <a:t>------------------------------------------------------------------------------------------------------------------------------------------------------------------------------------------------------------------------------------------------------------------------</a:t>
            </a:r>
          </a:p>
          <a:p>
            <a:pPr eaLnBrk="1" hangingPunct="1"/>
            <a:r>
              <a:rPr lang="en-US" sz="2400" b="0" i="1" u="none">
                <a:solidFill>
                  <a:srgbClr val="FFCC00"/>
                </a:solidFill>
                <a:latin typeface="Monotype Corsiva" charset="0"/>
              </a:rPr>
              <a:t>Future history….</a:t>
            </a:r>
          </a:p>
          <a:p>
            <a:pPr eaLnBrk="1" hangingPunct="1">
              <a:buFontTx/>
              <a:buChar char="•"/>
            </a:pPr>
            <a:r>
              <a:rPr lang="en-US" sz="1600" b="0" u="none">
                <a:solidFill>
                  <a:srgbClr val="0099CC"/>
                </a:solidFill>
              </a:rPr>
              <a:t> Alexander the Great of Macedonia / Greece conquers and the Ptolemy dynasty governs; 332 – 30 BC</a:t>
            </a:r>
          </a:p>
          <a:p>
            <a:pPr eaLnBrk="1" hangingPunct="1">
              <a:buFontTx/>
              <a:buChar char="•"/>
            </a:pPr>
            <a:r>
              <a:rPr lang="en-US" sz="1600" b="0" u="none">
                <a:solidFill>
                  <a:srgbClr val="0099CC"/>
                </a:solidFill>
              </a:rPr>
              <a:t> After the defeat of Cleopatra, the last Ptolemy ruler, the Roman emperors exploit Egypt as the main</a:t>
            </a:r>
          </a:p>
          <a:p>
            <a:pPr eaLnBrk="1" hangingPunct="1"/>
            <a:r>
              <a:rPr lang="en-US" sz="1600" b="0" u="none">
                <a:solidFill>
                  <a:srgbClr val="0099CC"/>
                </a:solidFill>
              </a:rPr>
              <a:t>    production center of wheat, papyrus and textiles for the vast Roman Empire; 30 BC – 394 AD </a:t>
            </a:r>
          </a:p>
          <a:p>
            <a:pPr eaLnBrk="1" hangingPunct="1">
              <a:buFontTx/>
              <a:buChar char="•"/>
            </a:pPr>
            <a:endParaRPr lang="en-US" sz="1600" b="0" u="none">
              <a:solidFill>
                <a:srgbClr val="0099CC"/>
              </a:solidFill>
            </a:endParaRPr>
          </a:p>
          <a:p>
            <a:pPr eaLnBrk="1" hangingPunct="1">
              <a:buFontTx/>
              <a:buChar char="•"/>
            </a:pPr>
            <a:endParaRPr lang="en-US" sz="1600" b="0" u="none">
              <a:solidFill>
                <a:srgbClr val="F7B563"/>
              </a:solidFill>
            </a:endParaRPr>
          </a:p>
        </p:txBody>
      </p:sp>
      <p:sp>
        <p:nvSpPr>
          <p:cNvPr id="41987" name="Rectangle 3"/>
          <p:cNvSpPr>
            <a:spLocks noChangeArrowheads="1"/>
          </p:cNvSpPr>
          <p:nvPr/>
        </p:nvSpPr>
        <p:spPr bwMode="auto">
          <a:xfrm>
            <a:off x="2403475" y="18859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pic>
        <p:nvPicPr>
          <p:cNvPr id="41988" name="Picture 5" descr="egyp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0"/>
            <a:ext cx="2057400" cy="153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9" name="Text Box 6"/>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pic>
        <p:nvPicPr>
          <p:cNvPr id="55304" name="Picture 8" descr="map of Egy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838200"/>
            <a:ext cx="2562225"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05" name="Text Box 9"/>
          <p:cNvSpPr txBox="1">
            <a:spLocks noChangeArrowheads="1"/>
          </p:cNvSpPr>
          <p:nvPr/>
        </p:nvSpPr>
        <p:spPr bwMode="auto">
          <a:xfrm>
            <a:off x="5257800" y="5975350"/>
            <a:ext cx="2514600" cy="882650"/>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spcBef>
                <a:spcPct val="50000"/>
              </a:spcBef>
            </a:pPr>
            <a:endParaRPr lang="en-US" sz="2000" b="0" u="none"/>
          </a:p>
          <a:p>
            <a:pPr eaLnBrk="1" hangingPunct="1">
              <a:spcBef>
                <a:spcPct val="50000"/>
              </a:spcBef>
            </a:pPr>
            <a:r>
              <a:rPr lang="en-US" sz="2000" b="0" u="none"/>
              <a:t> </a:t>
            </a:r>
          </a:p>
        </p:txBody>
      </p:sp>
    </p:spTree>
    <p:extLst>
      <p:ext uri="{BB962C8B-B14F-4D97-AF65-F5344CB8AC3E}">
        <p14:creationId xmlns:p14="http://schemas.microsoft.com/office/powerpoint/2010/main" val="545260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5304"/>
                                        </p:tgtEl>
                                        <p:attrNameLst>
                                          <p:attrName>style.visibility</p:attrName>
                                        </p:attrNameLst>
                                      </p:cBhvr>
                                      <p:to>
                                        <p:strVal val="visible"/>
                                      </p:to>
                                    </p:set>
                                    <p:anim calcmode="lin" valueType="num">
                                      <p:cBhvr additive="base">
                                        <p:cTn id="7" dur="500" fill="hold"/>
                                        <p:tgtEl>
                                          <p:spTgt spid="55304"/>
                                        </p:tgtEl>
                                        <p:attrNameLst>
                                          <p:attrName>ppt_x</p:attrName>
                                        </p:attrNameLst>
                                      </p:cBhvr>
                                      <p:tavLst>
                                        <p:tav tm="0">
                                          <p:val>
                                            <p:strVal val="0-#ppt_w/2"/>
                                          </p:val>
                                        </p:tav>
                                        <p:tav tm="100000">
                                          <p:val>
                                            <p:strVal val="#ppt_x"/>
                                          </p:val>
                                        </p:tav>
                                      </p:tavLst>
                                    </p:anim>
                                    <p:anim calcmode="lin" valueType="num">
                                      <p:cBhvr additive="base">
                                        <p:cTn id="8" dur="500" fill="hold"/>
                                        <p:tgtEl>
                                          <p:spTgt spid="553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305"/>
                                        </p:tgtEl>
                                        <p:attrNameLst>
                                          <p:attrName>style.visibility</p:attrName>
                                        </p:attrNameLst>
                                      </p:cBhvr>
                                      <p:to>
                                        <p:strVal val="visible"/>
                                      </p:to>
                                    </p:set>
                                    <p:anim calcmode="lin" valueType="num">
                                      <p:cBhvr additive="base">
                                        <p:cTn id="13" dur="500" fill="hold"/>
                                        <p:tgtEl>
                                          <p:spTgt spid="55305"/>
                                        </p:tgtEl>
                                        <p:attrNameLst>
                                          <p:attrName>ppt_x</p:attrName>
                                        </p:attrNameLst>
                                      </p:cBhvr>
                                      <p:tavLst>
                                        <p:tav tm="0">
                                          <p:val>
                                            <p:strVal val="0-#ppt_w/2"/>
                                          </p:val>
                                        </p:tav>
                                        <p:tav tm="100000">
                                          <p:val>
                                            <p:strVal val="#ppt_x"/>
                                          </p:val>
                                        </p:tav>
                                      </p:tavLst>
                                    </p:anim>
                                    <p:anim calcmode="lin" valueType="num">
                                      <p:cBhvr additive="base">
                                        <p:cTn id="14" dur="500" fill="hold"/>
                                        <p:tgtEl>
                                          <p:spTgt spid="553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43011" name="Text Box 3"/>
          <p:cNvSpPr txBox="1">
            <a:spLocks noChangeArrowheads="1"/>
          </p:cNvSpPr>
          <p:nvPr/>
        </p:nvSpPr>
        <p:spPr bwMode="auto">
          <a:xfrm>
            <a:off x="0" y="685800"/>
            <a:ext cx="4511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  UNITED EGYPT</a:t>
            </a:r>
            <a:r>
              <a:rPr lang="ja-JP" altLang="en-US" sz="2000" b="0" u="none"/>
              <a:t>’</a:t>
            </a:r>
            <a:r>
              <a:rPr lang="en-US" sz="2000" b="0" u="none"/>
              <a:t>S GOVERNMENT</a:t>
            </a:r>
          </a:p>
        </p:txBody>
      </p:sp>
      <p:grpSp>
        <p:nvGrpSpPr>
          <p:cNvPr id="43012" name="Group 4"/>
          <p:cNvGrpSpPr>
            <a:grpSpLocks/>
          </p:cNvGrpSpPr>
          <p:nvPr/>
        </p:nvGrpSpPr>
        <p:grpSpPr bwMode="auto">
          <a:xfrm>
            <a:off x="4059238" y="1601788"/>
            <a:ext cx="184150" cy="3656012"/>
            <a:chOff x="-58" y="-259"/>
            <a:chExt cx="116" cy="2303"/>
          </a:xfrm>
        </p:grpSpPr>
        <p:sp>
          <p:nvSpPr>
            <p:cNvPr id="43040" name="Rectangle 5"/>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43041" name="Rectangle 6"/>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43042" name="Rectangle 7"/>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43043" name="Rectangle 8"/>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grpSp>
        <p:nvGrpSpPr>
          <p:cNvPr id="43013" name="Group 9"/>
          <p:cNvGrpSpPr>
            <a:grpSpLocks/>
          </p:cNvGrpSpPr>
          <p:nvPr/>
        </p:nvGrpSpPr>
        <p:grpSpPr bwMode="auto">
          <a:xfrm>
            <a:off x="4059238" y="1601788"/>
            <a:ext cx="184150" cy="3656012"/>
            <a:chOff x="-58" y="-259"/>
            <a:chExt cx="116" cy="2303"/>
          </a:xfrm>
        </p:grpSpPr>
        <p:sp>
          <p:nvSpPr>
            <p:cNvPr id="43036" name="Rectangle 10"/>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43037" name="Rectangle 11"/>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43038" name="Rectangle 12"/>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43039" name="Rectangle 13"/>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grpSp>
        <p:nvGrpSpPr>
          <p:cNvPr id="43014" name="Group 14"/>
          <p:cNvGrpSpPr>
            <a:grpSpLocks/>
          </p:cNvGrpSpPr>
          <p:nvPr/>
        </p:nvGrpSpPr>
        <p:grpSpPr bwMode="auto">
          <a:xfrm>
            <a:off x="4059238" y="1601788"/>
            <a:ext cx="184150" cy="3656012"/>
            <a:chOff x="-58" y="-259"/>
            <a:chExt cx="116" cy="2303"/>
          </a:xfrm>
        </p:grpSpPr>
        <p:sp>
          <p:nvSpPr>
            <p:cNvPr id="43032" name="Rectangle 15"/>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43033" name="Rectangle 16"/>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43034" name="Rectangle 17"/>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43035" name="Rectangle 18"/>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sp>
        <p:nvSpPr>
          <p:cNvPr id="43015" name="Text Box 19"/>
          <p:cNvSpPr txBox="1">
            <a:spLocks noChangeArrowheads="1"/>
          </p:cNvSpPr>
          <p:nvPr/>
        </p:nvSpPr>
        <p:spPr bwMode="auto">
          <a:xfrm>
            <a:off x="381000" y="1066800"/>
            <a:ext cx="5578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C.  The </a:t>
            </a:r>
            <a:r>
              <a:rPr lang="en-US" b="0">
                <a:solidFill>
                  <a:srgbClr val="FF0000"/>
                </a:solidFill>
              </a:rPr>
              <a:t>Pharaoh</a:t>
            </a:r>
            <a:r>
              <a:rPr lang="en-US" b="0" u="none"/>
              <a:t> [means, </a:t>
            </a:r>
            <a:r>
              <a:rPr lang="en-US" b="0" i="1" u="none"/>
              <a:t>royal house</a:t>
            </a:r>
            <a:r>
              <a:rPr lang="en-US" b="0" u="none"/>
              <a:t>] – the ruler of Egypt</a:t>
            </a:r>
          </a:p>
        </p:txBody>
      </p:sp>
      <p:sp>
        <p:nvSpPr>
          <p:cNvPr id="43016" name="Text Box 20"/>
          <p:cNvSpPr txBox="1">
            <a:spLocks noChangeArrowheads="1"/>
          </p:cNvSpPr>
          <p:nvPr/>
        </p:nvSpPr>
        <p:spPr bwMode="auto">
          <a:xfrm>
            <a:off x="609600" y="1371600"/>
            <a:ext cx="6340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were considered gods; served both political and religious roles</a:t>
            </a:r>
          </a:p>
        </p:txBody>
      </p:sp>
      <p:sp>
        <p:nvSpPr>
          <p:cNvPr id="43017" name="Text Box 21"/>
          <p:cNvSpPr txBox="1">
            <a:spLocks noChangeArrowheads="1"/>
          </p:cNvSpPr>
          <p:nvPr/>
        </p:nvSpPr>
        <p:spPr bwMode="auto">
          <a:xfrm>
            <a:off x="914400" y="1676400"/>
            <a:ext cx="61880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Type of government where the political rulers are thought to be divinely-guided, or even divine themselves is a </a:t>
            </a:r>
            <a:r>
              <a:rPr lang="en-US" b="0">
                <a:solidFill>
                  <a:srgbClr val="FF0000"/>
                </a:solidFill>
              </a:rPr>
              <a:t>theocracy</a:t>
            </a:r>
            <a:r>
              <a:rPr lang="en-US" b="0" u="none"/>
              <a:t>.</a:t>
            </a:r>
          </a:p>
        </p:txBody>
      </p:sp>
      <p:sp>
        <p:nvSpPr>
          <p:cNvPr id="43018" name="Rectangle 22"/>
          <p:cNvSpPr>
            <a:spLocks noChangeArrowheads="1"/>
          </p:cNvSpPr>
          <p:nvPr/>
        </p:nvSpPr>
        <p:spPr bwMode="auto">
          <a:xfrm>
            <a:off x="7162800" y="1447800"/>
            <a:ext cx="1285875" cy="925513"/>
          </a:xfrm>
          <a:prstGeom prst="rect">
            <a:avLst/>
          </a:prstGeom>
          <a:noFill/>
          <a:ln w="9525">
            <a:solidFill>
              <a:srgbClr val="CC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43019" name="AutoShape 23"/>
          <p:cNvSpPr>
            <a:spLocks/>
          </p:cNvSpPr>
          <p:nvPr/>
        </p:nvSpPr>
        <p:spPr bwMode="auto">
          <a:xfrm>
            <a:off x="6781800" y="1752600"/>
            <a:ext cx="381000" cy="533400"/>
          </a:xfrm>
          <a:prstGeom prst="rightBrace">
            <a:avLst>
              <a:gd name="adj1" fmla="val 11667"/>
              <a:gd name="adj2" fmla="val 51787"/>
            </a:avLst>
          </a:prstGeom>
          <a:noFill/>
          <a:ln w="25400">
            <a:solidFill>
              <a:srgbClr val="CC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20" name="Text Box 24"/>
          <p:cNvSpPr txBox="1">
            <a:spLocks noChangeArrowheads="1"/>
          </p:cNvSpPr>
          <p:nvPr/>
        </p:nvSpPr>
        <p:spPr bwMode="auto">
          <a:xfrm>
            <a:off x="609600" y="2209800"/>
            <a:ext cx="81534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2.  Believed each pharaoh ruled even after death, because</a:t>
            </a:r>
          </a:p>
          <a:p>
            <a:pPr eaLnBrk="1" hangingPunct="1"/>
            <a:r>
              <a:rPr lang="en-US" b="0" u="none"/>
              <a:t>     they all possessed the same eternal spirit = </a:t>
            </a:r>
            <a:r>
              <a:rPr lang="en-US" b="0" i="1" u="none"/>
              <a:t>ka;</a:t>
            </a:r>
            <a:r>
              <a:rPr lang="en-US" b="0" u="none"/>
              <a:t> </a:t>
            </a:r>
          </a:p>
          <a:p>
            <a:pPr eaLnBrk="1" hangingPunct="1"/>
            <a:r>
              <a:rPr lang="en-US" b="0" u="none"/>
              <a:t>     and being god, naturally bore full responsibility for Egypt</a:t>
            </a:r>
            <a:r>
              <a:rPr lang="ja-JP" altLang="en-US" b="0" u="none"/>
              <a:t>’</a:t>
            </a:r>
            <a:r>
              <a:rPr lang="en-US" b="0" u="none"/>
              <a:t>s well-being.</a:t>
            </a:r>
            <a:endParaRPr lang="en-US" sz="2000" b="0" u="none"/>
          </a:p>
        </p:txBody>
      </p:sp>
      <p:sp>
        <p:nvSpPr>
          <p:cNvPr id="43021" name="Text Box 25"/>
          <p:cNvSpPr txBox="1">
            <a:spLocks noChangeArrowheads="1"/>
          </p:cNvSpPr>
          <p:nvPr/>
        </p:nvSpPr>
        <p:spPr bwMode="auto">
          <a:xfrm>
            <a:off x="609600" y="3048000"/>
            <a:ext cx="83216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3.  Therefore, Pharaoh</a:t>
            </a:r>
            <a:r>
              <a:rPr lang="ja-JP" altLang="en-US" b="0" u="none"/>
              <a:t>’</a:t>
            </a:r>
            <a:r>
              <a:rPr lang="en-US" b="0" u="none"/>
              <a:t>s tomb very important, because it was still a place of rule.</a:t>
            </a:r>
          </a:p>
          <a:p>
            <a:pPr eaLnBrk="1" hangingPunct="1"/>
            <a:r>
              <a:rPr lang="en-US" b="0" u="none"/>
              <a:t>     Built massive tombs called </a:t>
            </a:r>
            <a:r>
              <a:rPr lang="en-US" b="0">
                <a:solidFill>
                  <a:srgbClr val="FF0000"/>
                </a:solidFill>
              </a:rPr>
              <a:t>pyramids</a:t>
            </a:r>
            <a:r>
              <a:rPr lang="en-US" b="0" u="none"/>
              <a:t>.  </a:t>
            </a:r>
          </a:p>
        </p:txBody>
      </p:sp>
      <p:sp>
        <p:nvSpPr>
          <p:cNvPr id="43022" name="Rectangle 26"/>
          <p:cNvSpPr>
            <a:spLocks noChangeArrowheads="1"/>
          </p:cNvSpPr>
          <p:nvPr/>
        </p:nvSpPr>
        <p:spPr bwMode="auto">
          <a:xfrm>
            <a:off x="0" y="962025"/>
            <a:ext cx="9144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2400" b="0" u="none"/>
          </a:p>
          <a:p>
            <a:pPr lvl="2" eaLnBrk="0" hangingPunct="0"/>
            <a:endParaRPr lang="en-US" sz="2400" b="0" u="none"/>
          </a:p>
        </p:txBody>
      </p:sp>
      <p:sp>
        <p:nvSpPr>
          <p:cNvPr id="43023" name="Rectangle 27"/>
          <p:cNvSpPr>
            <a:spLocks noChangeArrowheads="1"/>
          </p:cNvSpPr>
          <p:nvPr/>
        </p:nvSpPr>
        <p:spPr bwMode="auto">
          <a:xfrm>
            <a:off x="0" y="4252913"/>
            <a:ext cx="9144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2400" b="0" u="none"/>
          </a:p>
          <a:p>
            <a:pPr eaLnBrk="0" hangingPunct="0"/>
            <a:endParaRPr lang="en-US" sz="2400" b="0" u="none"/>
          </a:p>
        </p:txBody>
      </p:sp>
      <p:sp>
        <p:nvSpPr>
          <p:cNvPr id="43024" name="Rectangle 28"/>
          <p:cNvSpPr>
            <a:spLocks noChangeArrowheads="1"/>
          </p:cNvSpPr>
          <p:nvPr/>
        </p:nvSpPr>
        <p:spPr bwMode="auto">
          <a:xfrm>
            <a:off x="0" y="5075238"/>
            <a:ext cx="9144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2400" b="0" u="none"/>
          </a:p>
          <a:p>
            <a:pPr eaLnBrk="0" hangingPunct="0"/>
            <a:endParaRPr lang="en-US" sz="2400" b="0" u="none"/>
          </a:p>
        </p:txBody>
      </p:sp>
      <p:pic>
        <p:nvPicPr>
          <p:cNvPr id="43025" name="Picture 29" descr="Pyramids - Giza Plateau">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810000"/>
            <a:ext cx="4572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6" name="Picture 30" descr="D:\home\twloessin\School\Units_Chpt Materials\CH 2 Egypt\Great Pyramids Giz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694113"/>
            <a:ext cx="5029200" cy="3163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27" name="Text Box 31"/>
          <p:cNvSpPr txBox="1">
            <a:spLocks noChangeArrowheads="1"/>
          </p:cNvSpPr>
          <p:nvPr/>
        </p:nvSpPr>
        <p:spPr bwMode="auto">
          <a:xfrm>
            <a:off x="381000" y="6019800"/>
            <a:ext cx="36734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600" b="0" u="none">
                <a:solidFill>
                  <a:srgbClr val="663300"/>
                </a:solidFill>
              </a:rPr>
              <a:t>The Great Pyramids at Giza.</a:t>
            </a:r>
          </a:p>
        </p:txBody>
      </p:sp>
      <p:sp>
        <p:nvSpPr>
          <p:cNvPr id="43028" name="Text Box 32"/>
          <p:cNvSpPr txBox="1">
            <a:spLocks noChangeArrowheads="1"/>
          </p:cNvSpPr>
          <p:nvPr/>
        </p:nvSpPr>
        <p:spPr bwMode="auto">
          <a:xfrm>
            <a:off x="609600" y="3546475"/>
            <a:ext cx="33528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rabicPeriod" startAt="4"/>
            </a:pPr>
            <a:r>
              <a:rPr lang="en-US" b="0" u="none"/>
              <a:t>The pyramids were built mainly in the </a:t>
            </a:r>
          </a:p>
          <a:p>
            <a:pPr eaLnBrk="1" hangingPunct="1"/>
            <a:r>
              <a:rPr lang="en-US" b="0" u="none"/>
              <a:t>        Old Kingdom Period.</a:t>
            </a:r>
          </a:p>
        </p:txBody>
      </p:sp>
      <p:pic>
        <p:nvPicPr>
          <p:cNvPr id="56353" name="Picture 33" descr="D:\home\twloessin\My Pictures\question mark.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572000"/>
            <a:ext cx="617538"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54" name="Text Box 34"/>
          <p:cNvSpPr txBox="1">
            <a:spLocks noChangeArrowheads="1"/>
          </p:cNvSpPr>
          <p:nvPr/>
        </p:nvSpPr>
        <p:spPr bwMode="auto">
          <a:xfrm>
            <a:off x="152400" y="4648200"/>
            <a:ext cx="3810000" cy="1341438"/>
          </a:xfrm>
          <a:prstGeom prst="rect">
            <a:avLst/>
          </a:prstGeom>
          <a:noFill/>
          <a:ln w="2857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spcBef>
                <a:spcPct val="50000"/>
              </a:spcBef>
            </a:pPr>
            <a:r>
              <a:rPr lang="en-US" sz="2400" b="0" u="none">
                <a:solidFill>
                  <a:srgbClr val="0066FF"/>
                </a:solidFill>
                <a:latin typeface="Monotype Corsiva" charset="0"/>
              </a:rPr>
              <a:t>What do you know?</a:t>
            </a:r>
            <a:endParaRPr lang="en-US" sz="1600" b="0" u="none">
              <a:solidFill>
                <a:srgbClr val="0066FF"/>
              </a:solidFill>
            </a:endParaRPr>
          </a:p>
          <a:p>
            <a:pPr algn="ctr" eaLnBrk="1" hangingPunct="1">
              <a:spcBef>
                <a:spcPct val="50000"/>
              </a:spcBef>
            </a:pPr>
            <a:r>
              <a:rPr lang="en-US" sz="1600" b="0" u="none">
                <a:solidFill>
                  <a:srgbClr val="0066FF"/>
                </a:solidFill>
              </a:rPr>
              <a:t>What are some leading theories about how the enormous pyramids were constructed   by the Egyptians over 4,000 years ago?</a:t>
            </a:r>
            <a:endParaRPr lang="en-US" sz="2400" b="0" u="none">
              <a:solidFill>
                <a:srgbClr val="0066FF"/>
              </a:solidFill>
              <a:latin typeface="Monotype Corsiva" charset="0"/>
            </a:endParaRPr>
          </a:p>
        </p:txBody>
      </p:sp>
      <p:sp>
        <p:nvSpPr>
          <p:cNvPr id="43031" name="Text Box 35"/>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461886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6353"/>
                                        </p:tgtEl>
                                        <p:attrNameLst>
                                          <p:attrName>style.visibility</p:attrName>
                                        </p:attrNameLst>
                                      </p:cBhvr>
                                      <p:to>
                                        <p:strVal val="visible"/>
                                      </p:to>
                                    </p:set>
                                    <p:anim calcmode="lin" valueType="num">
                                      <p:cBhvr additive="base">
                                        <p:cTn id="7" dur="500" fill="hold"/>
                                        <p:tgtEl>
                                          <p:spTgt spid="56353"/>
                                        </p:tgtEl>
                                        <p:attrNameLst>
                                          <p:attrName>ppt_x</p:attrName>
                                        </p:attrNameLst>
                                      </p:cBhvr>
                                      <p:tavLst>
                                        <p:tav tm="0">
                                          <p:val>
                                            <p:strVal val="0-#ppt_w/2"/>
                                          </p:val>
                                        </p:tav>
                                        <p:tav tm="100000">
                                          <p:val>
                                            <p:strVal val="#ppt_x"/>
                                          </p:val>
                                        </p:tav>
                                      </p:tavLst>
                                    </p:anim>
                                    <p:anim calcmode="lin" valueType="num">
                                      <p:cBhvr additive="base">
                                        <p:cTn id="8" dur="500" fill="hold"/>
                                        <p:tgtEl>
                                          <p:spTgt spid="563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56354"/>
                                        </p:tgtEl>
                                        <p:attrNameLst>
                                          <p:attrName>style.visibility</p:attrName>
                                        </p:attrNameLst>
                                      </p:cBhvr>
                                      <p:to>
                                        <p:strVal val="visible"/>
                                      </p:to>
                                    </p:set>
                                    <p:anim calcmode="lin" valueType="num">
                                      <p:cBhvr additive="base">
                                        <p:cTn id="13" dur="75" fill="hold"/>
                                        <p:tgtEl>
                                          <p:spTgt spid="56354"/>
                                        </p:tgtEl>
                                        <p:attrNameLst>
                                          <p:attrName>ppt_x</p:attrName>
                                        </p:attrNameLst>
                                      </p:cBhvr>
                                      <p:tavLst>
                                        <p:tav tm="0">
                                          <p:val>
                                            <p:strVal val="0-#ppt_w/2"/>
                                          </p:val>
                                        </p:tav>
                                        <p:tav tm="100000">
                                          <p:val>
                                            <p:strVal val="#ppt_x"/>
                                          </p:val>
                                        </p:tav>
                                      </p:tavLst>
                                    </p:anim>
                                    <p:anim calcmode="lin" valueType="num">
                                      <p:cBhvr additive="base">
                                        <p:cTn id="14" dur="75" fill="hold"/>
                                        <p:tgtEl>
                                          <p:spTgt spid="563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027"/>
          <p:cNvSpPr txBox="1">
            <a:spLocks noChangeArrowheads="1"/>
          </p:cNvSpPr>
          <p:nvPr/>
        </p:nvSpPr>
        <p:spPr bwMode="auto">
          <a:xfrm>
            <a:off x="533400" y="457200"/>
            <a:ext cx="8778875"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chemeClr val="bg1"/>
                </a:solidFill>
              </a:rPr>
              <a:t>The pyramid at Saqqara is believed by archaeologists to be one of the earliest. </a:t>
            </a:r>
          </a:p>
          <a:p>
            <a:pPr eaLnBrk="1" hangingPunct="1"/>
            <a:r>
              <a:rPr lang="en-US" b="0" u="none">
                <a:solidFill>
                  <a:schemeClr val="bg1"/>
                </a:solidFill>
              </a:rPr>
              <a:t> </a:t>
            </a:r>
          </a:p>
          <a:p>
            <a:pPr eaLnBrk="1" hangingPunct="1"/>
            <a:r>
              <a:rPr lang="en-US" b="0" u="none">
                <a:solidFill>
                  <a:schemeClr val="bg1"/>
                </a:solidFill>
              </a:rPr>
              <a:t>What is unusual about it?   What clues does it offer to how the pyramids were built?</a:t>
            </a:r>
          </a:p>
        </p:txBody>
      </p:sp>
      <p:pic>
        <p:nvPicPr>
          <p:cNvPr id="44035" name="Picture 1029" descr="D:\home\twloessin\School\Units_Chpt Materials\CH 2 Egypt\Step Pyramid at Saqqa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7810500"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6" name="Text Box 1030"/>
          <p:cNvSpPr txBox="1">
            <a:spLocks noChangeArrowheads="1"/>
          </p:cNvSpPr>
          <p:nvPr/>
        </p:nvSpPr>
        <p:spPr bwMode="auto">
          <a:xfrm>
            <a:off x="6384925" y="6607175"/>
            <a:ext cx="2759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pic>
        <p:nvPicPr>
          <p:cNvPr id="44037" name="Picture 1032" descr="D:\home\twloessin\My Pictures\question mar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85800"/>
            <a:ext cx="5334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8" name="Oval 6"/>
          <p:cNvSpPr>
            <a:spLocks noChangeArrowheads="1"/>
          </p:cNvSpPr>
          <p:nvPr/>
        </p:nvSpPr>
        <p:spPr bwMode="auto">
          <a:xfrm>
            <a:off x="6096000" y="1828800"/>
            <a:ext cx="1981200" cy="1268413"/>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US" u="none"/>
              <a:t>WATCH VIDEO CLIP</a:t>
            </a:r>
          </a:p>
        </p:txBody>
      </p:sp>
    </p:spTree>
    <p:extLst>
      <p:ext uri="{BB962C8B-B14F-4D97-AF65-F5344CB8AC3E}">
        <p14:creationId xmlns:p14="http://schemas.microsoft.com/office/powerpoint/2010/main" val="4082170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p:cTn id="7" dur="1000" fill="hold"/>
                                        <p:tgtEl>
                                          <p:spTgt spid="44038"/>
                                        </p:tgtEl>
                                        <p:attrNameLst>
                                          <p:attrName>ppt_w</p:attrName>
                                        </p:attrNameLst>
                                      </p:cBhvr>
                                      <p:tavLst>
                                        <p:tav tm="0">
                                          <p:val>
                                            <p:fltVal val="0"/>
                                          </p:val>
                                        </p:tav>
                                        <p:tav tm="100000">
                                          <p:val>
                                            <p:strVal val="#ppt_w"/>
                                          </p:val>
                                        </p:tav>
                                      </p:tavLst>
                                    </p:anim>
                                    <p:anim calcmode="lin" valueType="num">
                                      <p:cBhvr>
                                        <p:cTn id="8" dur="1000" fill="hold"/>
                                        <p:tgtEl>
                                          <p:spTgt spid="44038"/>
                                        </p:tgtEl>
                                        <p:attrNameLst>
                                          <p:attrName>ppt_h</p:attrName>
                                        </p:attrNameLst>
                                      </p:cBhvr>
                                      <p:tavLst>
                                        <p:tav tm="0">
                                          <p:val>
                                            <p:fltVal val="0"/>
                                          </p:val>
                                        </p:tav>
                                        <p:tav tm="100000">
                                          <p:val>
                                            <p:strVal val="#ppt_h"/>
                                          </p:val>
                                        </p:tav>
                                      </p:tavLst>
                                    </p:anim>
                                    <p:anim calcmode="lin" valueType="num">
                                      <p:cBhvr>
                                        <p:cTn id="9" dur="1000" fill="hold"/>
                                        <p:tgtEl>
                                          <p:spTgt spid="440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4074</Words>
  <Application>Microsoft Office PowerPoint</Application>
  <PresentationFormat>On-screen Show (4:3)</PresentationFormat>
  <Paragraphs>388</Paragraphs>
  <Slides>30</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ＭＳ Ｐゴシック</vt:lpstr>
      <vt:lpstr>Arial</vt:lpstr>
      <vt:lpstr>Calibri</vt:lpstr>
      <vt:lpstr>Monotype Corsiva</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Olkkonen</dc:creator>
  <cp:lastModifiedBy>Betsy Hartwig</cp:lastModifiedBy>
  <cp:revision>1</cp:revision>
  <dcterms:created xsi:type="dcterms:W3CDTF">2014-09-05T18:45:47Z</dcterms:created>
  <dcterms:modified xsi:type="dcterms:W3CDTF">2014-09-07T21:05:51Z</dcterms:modified>
</cp:coreProperties>
</file>