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38628-224A-450C-9F5B-5CF8FAC1D503}" type="datetimeFigureOut">
              <a:rPr lang="en-US" smtClean="0"/>
              <a:pPr/>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1BF7D-93B8-40E7-90A7-361B167CB9F1}" type="slidenum">
              <a:rPr lang="en-US" smtClean="0"/>
              <a:pPr/>
              <a:t>‹#›</a:t>
            </a:fld>
            <a:endParaRPr lang="en-US"/>
          </a:p>
        </p:txBody>
      </p:sp>
    </p:spTree>
    <p:extLst>
      <p:ext uri="{BB962C8B-B14F-4D97-AF65-F5344CB8AC3E}">
        <p14:creationId xmlns:p14="http://schemas.microsoft.com/office/powerpoint/2010/main" val="3140495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a:t>
            </a:fld>
            <a:endParaRPr lang="en-US"/>
          </a:p>
        </p:txBody>
      </p:sp>
    </p:spTree>
    <p:extLst>
      <p:ext uri="{BB962C8B-B14F-4D97-AF65-F5344CB8AC3E}">
        <p14:creationId xmlns:p14="http://schemas.microsoft.com/office/powerpoint/2010/main" val="1826273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10</a:t>
            </a:fld>
            <a:endParaRPr lang="en-US"/>
          </a:p>
        </p:txBody>
      </p:sp>
    </p:spTree>
    <p:extLst>
      <p:ext uri="{BB962C8B-B14F-4D97-AF65-F5344CB8AC3E}">
        <p14:creationId xmlns:p14="http://schemas.microsoft.com/office/powerpoint/2010/main" val="2914572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11</a:t>
            </a:fld>
            <a:endParaRPr lang="en-US"/>
          </a:p>
        </p:txBody>
      </p:sp>
    </p:spTree>
    <p:extLst>
      <p:ext uri="{BB962C8B-B14F-4D97-AF65-F5344CB8AC3E}">
        <p14:creationId xmlns:p14="http://schemas.microsoft.com/office/powerpoint/2010/main" val="4092346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12</a:t>
            </a:fld>
            <a:endParaRPr lang="en-US"/>
          </a:p>
        </p:txBody>
      </p:sp>
    </p:spTree>
    <p:extLst>
      <p:ext uri="{BB962C8B-B14F-4D97-AF65-F5344CB8AC3E}">
        <p14:creationId xmlns:p14="http://schemas.microsoft.com/office/powerpoint/2010/main" val="2076219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13</a:t>
            </a:fld>
            <a:endParaRPr lang="en-US"/>
          </a:p>
        </p:txBody>
      </p:sp>
    </p:spTree>
    <p:extLst>
      <p:ext uri="{BB962C8B-B14F-4D97-AF65-F5344CB8AC3E}">
        <p14:creationId xmlns:p14="http://schemas.microsoft.com/office/powerpoint/2010/main" val="3900190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14</a:t>
            </a:fld>
            <a:endParaRPr lang="en-US"/>
          </a:p>
        </p:txBody>
      </p:sp>
    </p:spTree>
    <p:extLst>
      <p:ext uri="{BB962C8B-B14F-4D97-AF65-F5344CB8AC3E}">
        <p14:creationId xmlns:p14="http://schemas.microsoft.com/office/powerpoint/2010/main" val="3926270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15</a:t>
            </a:fld>
            <a:endParaRPr lang="en-US"/>
          </a:p>
        </p:txBody>
      </p:sp>
    </p:spTree>
    <p:extLst>
      <p:ext uri="{BB962C8B-B14F-4D97-AF65-F5344CB8AC3E}">
        <p14:creationId xmlns:p14="http://schemas.microsoft.com/office/powerpoint/2010/main" val="973660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16</a:t>
            </a:fld>
            <a:endParaRPr lang="en-US"/>
          </a:p>
        </p:txBody>
      </p:sp>
    </p:spTree>
    <p:extLst>
      <p:ext uri="{BB962C8B-B14F-4D97-AF65-F5344CB8AC3E}">
        <p14:creationId xmlns:p14="http://schemas.microsoft.com/office/powerpoint/2010/main" val="877218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17</a:t>
            </a:fld>
            <a:endParaRPr lang="en-US"/>
          </a:p>
        </p:txBody>
      </p:sp>
    </p:spTree>
    <p:extLst>
      <p:ext uri="{BB962C8B-B14F-4D97-AF65-F5344CB8AC3E}">
        <p14:creationId xmlns:p14="http://schemas.microsoft.com/office/powerpoint/2010/main" val="971269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18</a:t>
            </a:fld>
            <a:endParaRPr lang="en-US"/>
          </a:p>
        </p:txBody>
      </p:sp>
    </p:spTree>
    <p:extLst>
      <p:ext uri="{BB962C8B-B14F-4D97-AF65-F5344CB8AC3E}">
        <p14:creationId xmlns:p14="http://schemas.microsoft.com/office/powerpoint/2010/main" val="1931779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19</a:t>
            </a:fld>
            <a:endParaRPr lang="en-US"/>
          </a:p>
        </p:txBody>
      </p:sp>
    </p:spTree>
    <p:extLst>
      <p:ext uri="{BB962C8B-B14F-4D97-AF65-F5344CB8AC3E}">
        <p14:creationId xmlns:p14="http://schemas.microsoft.com/office/powerpoint/2010/main" val="112778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2</a:t>
            </a:fld>
            <a:endParaRPr lang="en-US"/>
          </a:p>
        </p:txBody>
      </p:sp>
    </p:spTree>
    <p:extLst>
      <p:ext uri="{BB962C8B-B14F-4D97-AF65-F5344CB8AC3E}">
        <p14:creationId xmlns:p14="http://schemas.microsoft.com/office/powerpoint/2010/main" val="4145578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20</a:t>
            </a:fld>
            <a:endParaRPr lang="en-US"/>
          </a:p>
        </p:txBody>
      </p:sp>
    </p:spTree>
    <p:extLst>
      <p:ext uri="{BB962C8B-B14F-4D97-AF65-F5344CB8AC3E}">
        <p14:creationId xmlns:p14="http://schemas.microsoft.com/office/powerpoint/2010/main" val="2164726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21</a:t>
            </a:fld>
            <a:endParaRPr lang="en-US"/>
          </a:p>
        </p:txBody>
      </p:sp>
    </p:spTree>
    <p:extLst>
      <p:ext uri="{BB962C8B-B14F-4D97-AF65-F5344CB8AC3E}">
        <p14:creationId xmlns:p14="http://schemas.microsoft.com/office/powerpoint/2010/main" val="105947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3</a:t>
            </a:fld>
            <a:endParaRPr lang="en-US"/>
          </a:p>
        </p:txBody>
      </p:sp>
    </p:spTree>
    <p:extLst>
      <p:ext uri="{BB962C8B-B14F-4D97-AF65-F5344CB8AC3E}">
        <p14:creationId xmlns:p14="http://schemas.microsoft.com/office/powerpoint/2010/main" val="311458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4</a:t>
            </a:fld>
            <a:endParaRPr lang="en-US"/>
          </a:p>
        </p:txBody>
      </p:sp>
    </p:spTree>
    <p:extLst>
      <p:ext uri="{BB962C8B-B14F-4D97-AF65-F5344CB8AC3E}">
        <p14:creationId xmlns:p14="http://schemas.microsoft.com/office/powerpoint/2010/main" val="36094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5</a:t>
            </a:fld>
            <a:endParaRPr lang="en-US"/>
          </a:p>
        </p:txBody>
      </p:sp>
    </p:spTree>
    <p:extLst>
      <p:ext uri="{BB962C8B-B14F-4D97-AF65-F5344CB8AC3E}">
        <p14:creationId xmlns:p14="http://schemas.microsoft.com/office/powerpoint/2010/main" val="3116505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6</a:t>
            </a:fld>
            <a:endParaRPr lang="en-US"/>
          </a:p>
        </p:txBody>
      </p:sp>
    </p:spTree>
    <p:extLst>
      <p:ext uri="{BB962C8B-B14F-4D97-AF65-F5344CB8AC3E}">
        <p14:creationId xmlns:p14="http://schemas.microsoft.com/office/powerpoint/2010/main" val="1013661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7</a:t>
            </a:fld>
            <a:endParaRPr lang="en-US"/>
          </a:p>
        </p:txBody>
      </p:sp>
    </p:spTree>
    <p:extLst>
      <p:ext uri="{BB962C8B-B14F-4D97-AF65-F5344CB8AC3E}">
        <p14:creationId xmlns:p14="http://schemas.microsoft.com/office/powerpoint/2010/main" val="109919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8</a:t>
            </a:fld>
            <a:endParaRPr lang="en-US"/>
          </a:p>
        </p:txBody>
      </p:sp>
    </p:spTree>
    <p:extLst>
      <p:ext uri="{BB962C8B-B14F-4D97-AF65-F5344CB8AC3E}">
        <p14:creationId xmlns:p14="http://schemas.microsoft.com/office/powerpoint/2010/main" val="2604349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C1BF7D-93B8-40E7-90A7-361B167CB9F1}" type="slidenum">
              <a:rPr lang="en-US" smtClean="0"/>
              <a:pPr/>
              <a:t>9</a:t>
            </a:fld>
            <a:endParaRPr lang="en-US"/>
          </a:p>
        </p:txBody>
      </p:sp>
    </p:spTree>
    <p:extLst>
      <p:ext uri="{BB962C8B-B14F-4D97-AF65-F5344CB8AC3E}">
        <p14:creationId xmlns:p14="http://schemas.microsoft.com/office/powerpoint/2010/main" val="381080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58AAEB5-DC1D-4C5E-BA7B-D27323028E31}" type="datetimeFigureOut">
              <a:rPr lang="en-US" smtClean="0"/>
              <a:pPr/>
              <a:t>6/2/2015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A9836C8-498C-4B52-99E1-9E17AFF21B4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9836C8-498C-4B52-99E1-9E17AFF21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9836C8-498C-4B52-99E1-9E17AFF21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9836C8-498C-4B52-99E1-9E17AFF21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58AAEB5-DC1D-4C5E-BA7B-D27323028E31}" type="datetimeFigureOut">
              <a:rPr lang="en-US" smtClean="0"/>
              <a:pPr/>
              <a:t>6/2/2015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A9836C8-498C-4B52-99E1-9E17AFF21B4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A9836C8-498C-4B52-99E1-9E17AFF21B4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A9836C8-498C-4B52-99E1-9E17AFF21B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A9836C8-498C-4B52-99E1-9E17AFF21B4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8AAEB5-DC1D-4C5E-BA7B-D27323028E31}" type="datetimeFigureOut">
              <a:rPr lang="en-US" smtClean="0"/>
              <a:pPr/>
              <a:t>6/2/2015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A9836C8-498C-4B52-99E1-9E17AFF21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58AAEB5-DC1D-4C5E-BA7B-D27323028E31}" type="datetimeFigureOut">
              <a:rPr lang="en-US" smtClean="0"/>
              <a:pPr/>
              <a:t>6/2/2015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A9836C8-498C-4B52-99E1-9E17AFF21B4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58AAEB5-DC1D-4C5E-BA7B-D27323028E31}" type="datetimeFigureOut">
              <a:rPr lang="en-US" smtClean="0"/>
              <a:pPr/>
              <a:t>6/2/2015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A9836C8-498C-4B52-99E1-9E17AFF21B4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58AAEB5-DC1D-4C5E-BA7B-D27323028E31}" type="datetimeFigureOut">
              <a:rPr lang="en-US" smtClean="0"/>
              <a:pPr/>
              <a:t>6/2/2015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A9836C8-498C-4B52-99E1-9E17AFF21B4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7200" dirty="0" smtClean="0"/>
              <a:t>Chapter 10- Congress</a:t>
            </a:r>
            <a:endParaRPr lang="en-US" sz="7200" dirty="0"/>
          </a:p>
        </p:txBody>
      </p:sp>
      <p:sp>
        <p:nvSpPr>
          <p:cNvPr id="3" name="Subtitle 2"/>
          <p:cNvSpPr>
            <a:spLocks noGrp="1"/>
          </p:cNvSpPr>
          <p:nvPr>
            <p:ph type="subTitle" idx="1"/>
          </p:nvPr>
        </p:nvSpPr>
        <p:spPr/>
        <p:txBody>
          <a:bodyPr/>
          <a:lstStyle/>
          <a:p>
            <a:pPr algn="ctr"/>
            <a:endParaRPr lang="en-US" dirty="0" smtClean="0"/>
          </a:p>
          <a:p>
            <a:pPr algn="ctr"/>
            <a:r>
              <a:rPr lang="en-US" dirty="0" smtClean="0"/>
              <a:t>Section 1- The National Legislature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Elections Cont…</a:t>
            </a:r>
            <a:endParaRPr lang="en-US" dirty="0"/>
          </a:p>
        </p:txBody>
      </p:sp>
      <p:sp>
        <p:nvSpPr>
          <p:cNvPr id="3" name="Content Placeholder 2"/>
          <p:cNvSpPr>
            <a:spLocks noGrp="1"/>
          </p:cNvSpPr>
          <p:nvPr>
            <p:ph idx="1"/>
          </p:nvPr>
        </p:nvSpPr>
        <p:spPr/>
        <p:txBody>
          <a:bodyPr/>
          <a:lstStyle/>
          <a:p>
            <a:r>
              <a:rPr lang="en-US" dirty="0" smtClean="0"/>
              <a:t>The odd districts or Gerrymandering is done usually for two reasons 1) concentrate opposition into one area or 2) spread the opposition thinly among districts to benefit one party (pa. 276)</a:t>
            </a:r>
          </a:p>
          <a:p>
            <a:r>
              <a:rPr lang="en-US" dirty="0" smtClean="0"/>
              <a:t>Because of this, only a few seats are actually at risk in a given election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Wesberry</a:t>
            </a:r>
            <a:r>
              <a:rPr lang="en-US" dirty="0" smtClean="0"/>
              <a:t> v. Sanders (1964)</a:t>
            </a:r>
            <a:endParaRPr lang="en-US" dirty="0"/>
          </a:p>
        </p:txBody>
      </p:sp>
      <p:sp>
        <p:nvSpPr>
          <p:cNvPr id="3" name="Content Placeholder 2"/>
          <p:cNvSpPr>
            <a:spLocks noGrp="1"/>
          </p:cNvSpPr>
          <p:nvPr>
            <p:ph idx="1"/>
          </p:nvPr>
        </p:nvSpPr>
        <p:spPr/>
        <p:txBody>
          <a:bodyPr/>
          <a:lstStyle/>
          <a:p>
            <a:r>
              <a:rPr lang="en-US" dirty="0" smtClean="0"/>
              <a:t>This case limited some concern over districts by requiring districts to be close in population (still can draw unfair lines)</a:t>
            </a:r>
          </a:p>
          <a:p>
            <a:r>
              <a:rPr lang="en-US" dirty="0" smtClean="0"/>
              <a:t>Can not set lines based on race (breaks 15</a:t>
            </a:r>
            <a:r>
              <a:rPr lang="en-US" baseline="30000" dirty="0" smtClean="0"/>
              <a:t>th</a:t>
            </a:r>
            <a:r>
              <a:rPr lang="en-US" dirty="0" smtClean="0"/>
              <a:t> amendment</a:t>
            </a:r>
          </a:p>
          <a:p>
            <a:r>
              <a:rPr lang="en-US" dirty="0" smtClean="0"/>
              <a:t>Some tried in order to get more Latinos in Congress in 2000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Qualifications for office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Must be 25 years old, a U.S. citizen for at least 7 years, and a resident of the state he/she is elected (custom/not law says they should be from the district they represent)</a:t>
            </a:r>
          </a:p>
          <a:p>
            <a:r>
              <a:rPr lang="en-US" dirty="0" smtClean="0"/>
              <a:t>House may reject a member or punish for disorderly behavior by majority vote (ex- rejected Brigham Roberts (Utah) in 1919 because he was a polygamist</a:t>
            </a:r>
          </a:p>
          <a:p>
            <a:r>
              <a:rPr lang="en-US" dirty="0" smtClean="0"/>
              <a:t>Powell v McCormick (1969) no longer can reject someone who meets the standards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t>
            </a:r>
            <a:endParaRPr lang="en-US" dirty="0"/>
          </a:p>
        </p:txBody>
      </p:sp>
      <p:sp>
        <p:nvSpPr>
          <p:cNvPr id="3" name="Content Placeholder 2"/>
          <p:cNvSpPr>
            <a:spLocks noGrp="1"/>
          </p:cNvSpPr>
          <p:nvPr>
            <p:ph idx="1"/>
          </p:nvPr>
        </p:nvSpPr>
        <p:spPr/>
        <p:txBody>
          <a:bodyPr/>
          <a:lstStyle/>
          <a:p>
            <a:r>
              <a:rPr lang="en-US" dirty="0" smtClean="0"/>
              <a:t>They have reprimanded or expelled several for other reasons…1990 Barney Frank (Mass) for relationship with male prostitute, reelected several times after—2005 Randy Cunningham (Calf.) for bribery</a:t>
            </a:r>
          </a:p>
          <a:p>
            <a:r>
              <a:rPr lang="en-US" dirty="0" smtClean="0"/>
              <a:t>Incumbents win an average of 90% of the time when they seek reelection</a:t>
            </a:r>
          </a:p>
          <a:p>
            <a:r>
              <a:rPr lang="en-US" dirty="0" smtClean="0"/>
              <a:t>Average campaign cost over 1 million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3</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The Senate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Size, Election, and Terms</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Currently 100 members (2 from each state)—original framers had only 22 members (1789)</a:t>
            </a:r>
          </a:p>
          <a:p>
            <a:r>
              <a:rPr lang="en-US" dirty="0" smtClean="0"/>
              <a:t>Each member represents an entire state</a:t>
            </a:r>
          </a:p>
          <a:p>
            <a:pPr>
              <a:buFont typeface="Arial" charset="0"/>
              <a:buChar char="•"/>
            </a:pPr>
            <a:r>
              <a:rPr lang="en-US" dirty="0" smtClean="0"/>
              <a:t>17</a:t>
            </a:r>
            <a:r>
              <a:rPr lang="en-US" baseline="30000" dirty="0" smtClean="0"/>
              <a:t>th</a:t>
            </a:r>
            <a:r>
              <a:rPr lang="en-US" dirty="0" smtClean="0"/>
              <a:t> Amendment (voters choose)—originally state legislatures</a:t>
            </a:r>
          </a:p>
          <a:p>
            <a:pPr>
              <a:buFont typeface="Arial" charset="0"/>
              <a:buChar char="•"/>
            </a:pPr>
            <a:r>
              <a:rPr lang="en-US" dirty="0" smtClean="0"/>
              <a:t>Six year terms (no limit on # of terms)</a:t>
            </a:r>
          </a:p>
          <a:p>
            <a:pPr>
              <a:buFont typeface="Arial" charset="0"/>
              <a:buChar char="•"/>
            </a:pPr>
            <a:r>
              <a:rPr lang="en-US" dirty="0" smtClean="0"/>
              <a:t>A third of the seats are up for election every two years (continuous body- not all seats up at one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Continued…</a:t>
            </a:r>
            <a:endParaRPr lang="en-US" dirty="0"/>
          </a:p>
        </p:txBody>
      </p:sp>
      <p:sp>
        <p:nvSpPr>
          <p:cNvPr id="3" name="Content Placeholder 2"/>
          <p:cNvSpPr>
            <a:spLocks noGrp="1"/>
          </p:cNvSpPr>
          <p:nvPr>
            <p:ph idx="1"/>
          </p:nvPr>
        </p:nvSpPr>
        <p:spPr/>
        <p:txBody>
          <a:bodyPr/>
          <a:lstStyle/>
          <a:p>
            <a:r>
              <a:rPr lang="en-US" dirty="0" smtClean="0"/>
              <a:t>Longer terms make them less vulnerable to public pressure</a:t>
            </a:r>
          </a:p>
          <a:p>
            <a:r>
              <a:rPr lang="en-US" dirty="0" smtClean="0"/>
              <a:t>Tend to be covered by the media more than the house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Qualifications for Office</a:t>
            </a:r>
            <a:endParaRPr lang="en-US" dirty="0"/>
          </a:p>
        </p:txBody>
      </p:sp>
      <p:sp>
        <p:nvSpPr>
          <p:cNvPr id="3" name="Content Placeholder 2"/>
          <p:cNvSpPr>
            <a:spLocks noGrp="1"/>
          </p:cNvSpPr>
          <p:nvPr>
            <p:ph idx="1"/>
          </p:nvPr>
        </p:nvSpPr>
        <p:spPr/>
        <p:txBody>
          <a:bodyPr/>
          <a:lstStyle/>
          <a:p>
            <a:r>
              <a:rPr lang="en-US" dirty="0" smtClean="0"/>
              <a:t>30 years of age, Citizen in the U.S. for at least 9 years, and an inhabitant of the state in which elected</a:t>
            </a:r>
          </a:p>
          <a:p>
            <a:r>
              <a:rPr lang="en-US" dirty="0" smtClean="0"/>
              <a:t>May exclude a member by majority vote</a:t>
            </a:r>
          </a:p>
          <a:p>
            <a:r>
              <a:rPr lang="en-US" dirty="0" smtClean="0"/>
              <a:t>Ethics committee can find them guilty of a crime (rare)</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4</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buNone/>
            </a:pPr>
            <a:r>
              <a:rPr lang="en-US" dirty="0" smtClean="0"/>
              <a:t>The Members of Congress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Personal and Political Background</a:t>
            </a:r>
            <a:endParaRPr lang="en-US" dirty="0"/>
          </a:p>
        </p:txBody>
      </p:sp>
      <p:sp>
        <p:nvSpPr>
          <p:cNvPr id="3" name="Content Placeholder 2"/>
          <p:cNvSpPr>
            <a:spLocks noGrp="1"/>
          </p:cNvSpPr>
          <p:nvPr>
            <p:ph idx="1"/>
          </p:nvPr>
        </p:nvSpPr>
        <p:spPr/>
        <p:txBody>
          <a:bodyPr/>
          <a:lstStyle/>
          <a:p>
            <a:r>
              <a:rPr lang="en-US" dirty="0" smtClean="0"/>
              <a:t>White males in their 50’s---more women, African Americans, Hispanics, and even Asian Americans</a:t>
            </a:r>
          </a:p>
          <a:p>
            <a:r>
              <a:rPr lang="en-US" dirty="0" smtClean="0"/>
              <a:t>Nearly a third of senators served in the House</a:t>
            </a:r>
          </a:p>
          <a:p>
            <a:r>
              <a:rPr lang="en-US" dirty="0" smtClean="0"/>
              <a:t>Not an accurate cross section of Americas population (mainly upper-middle-class)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Legislature</a:t>
            </a:r>
            <a:endParaRPr lang="en-US" dirty="0"/>
          </a:p>
        </p:txBody>
      </p:sp>
      <p:sp>
        <p:nvSpPr>
          <p:cNvPr id="3" name="Content Placeholder 2"/>
          <p:cNvSpPr>
            <a:spLocks noGrp="1"/>
          </p:cNvSpPr>
          <p:nvPr>
            <p:ph idx="1"/>
          </p:nvPr>
        </p:nvSpPr>
        <p:spPr/>
        <p:txBody>
          <a:bodyPr/>
          <a:lstStyle/>
          <a:p>
            <a:r>
              <a:rPr lang="en-US" dirty="0" smtClean="0"/>
              <a:t>We have a representative democracy—we do not literally make the laws (representatives handle the day to day tasks)</a:t>
            </a:r>
          </a:p>
          <a:p>
            <a:r>
              <a:rPr lang="en-US" dirty="0" smtClean="0"/>
              <a:t>Constitution establishes a bicameral legislature (two houses)---It does so for historical, practical, and theoretical reasons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Job</a:t>
            </a:r>
            <a:endParaRPr lang="en-US" dirty="0"/>
          </a:p>
        </p:txBody>
      </p:sp>
      <p:sp>
        <p:nvSpPr>
          <p:cNvPr id="3" name="Content Placeholder 2"/>
          <p:cNvSpPr>
            <a:spLocks noGrp="1"/>
          </p:cNvSpPr>
          <p:nvPr>
            <p:ph idx="1"/>
          </p:nvPr>
        </p:nvSpPr>
        <p:spPr/>
        <p:txBody>
          <a:bodyPr/>
          <a:lstStyle/>
          <a:p>
            <a:r>
              <a:rPr lang="en-US" dirty="0" smtClean="0"/>
              <a:t>Members of both houses play 5 major roles</a:t>
            </a:r>
          </a:p>
          <a:p>
            <a:pPr marL="514350" indent="-514350">
              <a:buAutoNum type="arabicParenR"/>
            </a:pPr>
            <a:r>
              <a:rPr lang="en-US" dirty="0" smtClean="0"/>
              <a:t>Legislators</a:t>
            </a:r>
          </a:p>
          <a:p>
            <a:pPr marL="514350" indent="-514350">
              <a:buAutoNum type="arabicParenR"/>
            </a:pPr>
            <a:r>
              <a:rPr lang="en-US" dirty="0" smtClean="0"/>
              <a:t>Representation of their constituents</a:t>
            </a:r>
          </a:p>
          <a:p>
            <a:pPr marL="514350" indent="-514350">
              <a:buAutoNum type="arabicParenR"/>
            </a:pPr>
            <a:r>
              <a:rPr lang="en-US" dirty="0" smtClean="0"/>
              <a:t>Committee members</a:t>
            </a:r>
          </a:p>
          <a:p>
            <a:pPr marL="514350" indent="-514350">
              <a:buAutoNum type="arabicParenR"/>
            </a:pPr>
            <a:r>
              <a:rPr lang="en-US" dirty="0" smtClean="0"/>
              <a:t>Servants of their constituents</a:t>
            </a:r>
          </a:p>
          <a:p>
            <a:pPr marL="514350" indent="-514350">
              <a:buAutoNum type="arabicParenR"/>
            </a:pPr>
            <a:r>
              <a:rPr lang="en-US" dirty="0" smtClean="0"/>
              <a:t>Politicians</a:t>
            </a:r>
          </a:p>
          <a:p>
            <a:pPr marL="514350" indent="-51435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Representative of the people- Cast hundreds of votes in 4 manners:</a:t>
            </a:r>
          </a:p>
          <a:p>
            <a:pPr marL="514350" indent="-514350">
              <a:buAutoNum type="arabicParenR"/>
            </a:pPr>
            <a:r>
              <a:rPr lang="en-US" u="sng" dirty="0" smtClean="0"/>
              <a:t>Delegates</a:t>
            </a:r>
            <a:r>
              <a:rPr lang="en-US" dirty="0" smtClean="0"/>
              <a:t>: Agents of the people (what do people back home want)</a:t>
            </a:r>
          </a:p>
          <a:p>
            <a:pPr marL="514350" indent="-514350">
              <a:buAutoNum type="arabicParenR"/>
            </a:pPr>
            <a:r>
              <a:rPr lang="en-US" u="sng" dirty="0" smtClean="0"/>
              <a:t>Trustee</a:t>
            </a:r>
            <a:r>
              <a:rPr lang="en-US" dirty="0" smtClean="0"/>
              <a:t>: Call issues as they see them (even if against majority)</a:t>
            </a:r>
          </a:p>
          <a:p>
            <a:pPr marL="514350" indent="-514350">
              <a:buAutoNum type="arabicParenR"/>
            </a:pPr>
            <a:r>
              <a:rPr lang="en-US" u="sng" dirty="0" smtClean="0"/>
              <a:t>Partisans</a:t>
            </a:r>
            <a:r>
              <a:rPr lang="en-US" dirty="0" smtClean="0"/>
              <a:t>: Believe owe first allegiance to party (many believe this is the leading factor)</a:t>
            </a:r>
          </a:p>
          <a:p>
            <a:pPr marL="514350" indent="-514350">
              <a:buAutoNum type="arabicParenR"/>
            </a:pPr>
            <a:r>
              <a:rPr lang="en-US" u="sng" dirty="0" smtClean="0"/>
              <a:t>Politicos</a:t>
            </a:r>
            <a:r>
              <a:rPr lang="en-US" dirty="0" smtClean="0"/>
              <a:t>- Try to balance the previous 3.  vote on what is best for the constituents and/or nation as a whole.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Servants of the people…mostly try to help through federal bureaucracy (social security, small business loan, etc.)</a:t>
            </a:r>
          </a:p>
          <a:p>
            <a:r>
              <a:rPr lang="en-US" dirty="0" smtClean="0"/>
              <a:t>Compensation:</a:t>
            </a:r>
          </a:p>
          <a:p>
            <a:pPr>
              <a:buFontTx/>
              <a:buChar char="-"/>
            </a:pPr>
            <a:r>
              <a:rPr lang="en-US" dirty="0" smtClean="0"/>
              <a:t>Constitutions says they fixes it’s own pay</a:t>
            </a:r>
          </a:p>
          <a:p>
            <a:pPr>
              <a:buFontTx/>
              <a:buChar char="-"/>
            </a:pPr>
            <a:r>
              <a:rPr lang="en-US" dirty="0" smtClean="0"/>
              <a:t>Most make approx. $174,000 a year (speaker, vice pres., pro temp, and floor leaders slightly more). </a:t>
            </a:r>
          </a:p>
          <a:p>
            <a:pPr>
              <a:buFontTx/>
              <a:buChar char="-"/>
            </a:pPr>
            <a:r>
              <a:rPr lang="en-US" dirty="0" smtClean="0"/>
              <a:t>Fringe Benefits: tax reductions, travel allowance, low health costs, generous retirement,  staff allowance, no postage, etc.</a:t>
            </a:r>
            <a:endParaRPr lang="en-US" dirty="0"/>
          </a:p>
        </p:txBody>
      </p:sp>
    </p:spTree>
    <p:extLst>
      <p:ext uri="{BB962C8B-B14F-4D97-AF65-F5344CB8AC3E}">
        <p14:creationId xmlns:p14="http://schemas.microsoft.com/office/powerpoint/2010/main" val="3162533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Fringe Benefits Cont.…</a:t>
            </a:r>
            <a:endParaRPr lang="en-US" dirty="0"/>
          </a:p>
        </p:txBody>
      </p:sp>
      <p:sp>
        <p:nvSpPr>
          <p:cNvPr id="3" name="Content Placeholder 2"/>
          <p:cNvSpPr>
            <a:spLocks noGrp="1"/>
          </p:cNvSpPr>
          <p:nvPr>
            <p:ph idx="1"/>
          </p:nvPr>
        </p:nvSpPr>
        <p:spPr/>
        <p:txBody>
          <a:bodyPr/>
          <a:lstStyle/>
          <a:p>
            <a:r>
              <a:rPr lang="en-US" dirty="0" smtClean="0"/>
              <a:t>Only 2 ways to control congressional pay.</a:t>
            </a:r>
          </a:p>
          <a:p>
            <a:pPr marL="514350" indent="-514350">
              <a:buAutoNum type="arabicParenR"/>
            </a:pPr>
            <a:r>
              <a:rPr lang="en-US" dirty="0" smtClean="0"/>
              <a:t>President Veto</a:t>
            </a:r>
          </a:p>
          <a:p>
            <a:pPr marL="514350" indent="-514350">
              <a:buAutoNum type="arabicParenR"/>
            </a:pPr>
            <a:r>
              <a:rPr lang="en-US" dirty="0" smtClean="0"/>
              <a:t>Fear of voter backlash in the next election</a:t>
            </a:r>
          </a:p>
          <a:p>
            <a:pPr marL="514350" indent="-514350">
              <a:buAutoNum type="arabicParenR"/>
            </a:pPr>
            <a:endParaRPr lang="en-US" dirty="0"/>
          </a:p>
          <a:p>
            <a:pPr marL="0" indent="0">
              <a:buNone/>
            </a:pPr>
            <a:r>
              <a:rPr lang="en-US" dirty="0" smtClean="0"/>
              <a:t>- Additional: Speeches only questioned on floor and nowhere else (courts)---important for open </a:t>
            </a:r>
            <a:r>
              <a:rPr lang="en-US" smtClean="0"/>
              <a:t>minded debate</a:t>
            </a:r>
            <a:endParaRPr lang="en-US" dirty="0"/>
          </a:p>
        </p:txBody>
      </p:sp>
    </p:spTree>
    <p:extLst>
      <p:ext uri="{BB962C8B-B14F-4D97-AF65-F5344CB8AC3E}">
        <p14:creationId xmlns:p14="http://schemas.microsoft.com/office/powerpoint/2010/main" val="4270008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Bicameral Cont…</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Historical</a:t>
            </a:r>
            <a:r>
              <a:rPr lang="en-US" dirty="0" smtClean="0"/>
              <a:t>- British Parliament bicameral since (1300’s)---1787, all but two state legislatures were bicameral---Only Nebraska is unicameral today</a:t>
            </a:r>
          </a:p>
          <a:p>
            <a:r>
              <a:rPr lang="en-US" u="sng" dirty="0" smtClean="0"/>
              <a:t>Practical</a:t>
            </a:r>
            <a:r>
              <a:rPr lang="en-US" dirty="0" smtClean="0"/>
              <a:t>- Framers had to settle dispute between Virginia (population) and New Jersey (equal) plans.  Bicameralism is a reflection of federalism</a:t>
            </a:r>
          </a:p>
          <a:p>
            <a:r>
              <a:rPr lang="en-US" u="sng" dirty="0" smtClean="0"/>
              <a:t>Theoretical</a:t>
            </a:r>
            <a:r>
              <a:rPr lang="en-US" dirty="0" smtClean="0"/>
              <a:t>- One house can check on the other. Framers saw congress as ruling new government (two houses stop from dominating other branches)-p.270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Terms and Sessions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Term in Congress last 2 years—the term starts and ends on January 3 (20</a:t>
            </a:r>
            <a:r>
              <a:rPr lang="en-US" baseline="30000" dirty="0" smtClean="0"/>
              <a:t>th</a:t>
            </a:r>
            <a:r>
              <a:rPr lang="en-US" dirty="0" smtClean="0"/>
              <a:t> Amendment/odd years)</a:t>
            </a:r>
          </a:p>
          <a:p>
            <a:r>
              <a:rPr lang="en-US" dirty="0" smtClean="0"/>
              <a:t>Sessions- Congress has one session per year (convenes/starts Jan. 3</a:t>
            </a:r>
            <a:r>
              <a:rPr lang="en-US" baseline="30000" dirty="0" smtClean="0"/>
              <a:t>rd</a:t>
            </a:r>
            <a:r>
              <a:rPr lang="en-US" dirty="0" smtClean="0"/>
              <a:t>, unless specified)---Section 2, 20</a:t>
            </a:r>
            <a:r>
              <a:rPr lang="en-US" baseline="30000" dirty="0" smtClean="0"/>
              <a:t>th</a:t>
            </a:r>
            <a:r>
              <a:rPr lang="en-US" dirty="0" smtClean="0"/>
              <a:t> Amendment</a:t>
            </a:r>
          </a:p>
          <a:p>
            <a:pPr>
              <a:buFontTx/>
              <a:buChar char="-"/>
            </a:pPr>
            <a:r>
              <a:rPr lang="en-US" dirty="0" smtClean="0"/>
              <a:t>Sessions may last most of the year-currently (do not adjourn)---Both houses will recess (small break) several times a year</a:t>
            </a:r>
          </a:p>
          <a:p>
            <a:pPr>
              <a:buFontTx/>
              <a:buChar char="-"/>
            </a:pPr>
            <a:r>
              <a:rPr lang="en-US" dirty="0" smtClean="0"/>
              <a:t>-President has the power to prorogue (end session) if houses cant agree on an adjournment date (has never happened)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Terms and Sessions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Special Sessions- Only can be called by the President to deal with an emergency</a:t>
            </a:r>
          </a:p>
          <a:p>
            <a:pPr>
              <a:buFontTx/>
              <a:buChar char="-"/>
            </a:pPr>
            <a:r>
              <a:rPr lang="en-US" dirty="0" smtClean="0"/>
              <a:t>Most recent- President Truman (1948)—deal with the aftermath of WWII</a:t>
            </a:r>
          </a:p>
          <a:p>
            <a:pPr>
              <a:buFontTx/>
              <a:buChar char="-"/>
            </a:pPr>
            <a:r>
              <a:rPr lang="en-US" dirty="0" smtClean="0"/>
              <a:t>Special sessions of Congress called 27 times---Senate alone called 46 times (last 1933)---House never called alone</a:t>
            </a:r>
          </a:p>
          <a:p>
            <a:pPr>
              <a:buFontTx/>
              <a:buChar char="-"/>
            </a:pPr>
            <a:r>
              <a:rPr lang="en-US" dirty="0" smtClean="0"/>
              <a:t>Because Congress meets most of the year—less special sessions, President will use as a threat if they do not come to an agreement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The House of Representatives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Size and Terms</a:t>
            </a:r>
            <a:endParaRPr lang="en-US" dirty="0"/>
          </a:p>
        </p:txBody>
      </p:sp>
      <p:sp>
        <p:nvSpPr>
          <p:cNvPr id="3" name="Content Placeholder 2"/>
          <p:cNvSpPr>
            <a:spLocks noGrp="1"/>
          </p:cNvSpPr>
          <p:nvPr>
            <p:ph idx="1"/>
          </p:nvPr>
        </p:nvSpPr>
        <p:spPr/>
        <p:txBody>
          <a:bodyPr/>
          <a:lstStyle/>
          <a:p>
            <a:r>
              <a:rPr lang="en-US" dirty="0" smtClean="0"/>
              <a:t>435 members—not set by Constitution, but by Congress</a:t>
            </a:r>
          </a:p>
          <a:p>
            <a:r>
              <a:rPr lang="en-US" dirty="0" smtClean="0"/>
              <a:t>Additional reps (not full members)- Guam, Virgin Islands, Wash. D.C., American Samoa, and Puerto Rico</a:t>
            </a:r>
          </a:p>
          <a:p>
            <a:r>
              <a:rPr lang="en-US" dirty="0" smtClean="0"/>
              <a:t>Two years terms short (must pay attention to “folks back home”)</a:t>
            </a:r>
          </a:p>
          <a:p>
            <a:r>
              <a:rPr lang="en-US" dirty="0" smtClean="0"/>
              <a:t>No constitutional limit on the number of terms a Representative can serve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Reapportionment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Congress reapportions (redistributes) the amount of seats every ten years (census)</a:t>
            </a:r>
          </a:p>
          <a:p>
            <a:r>
              <a:rPr lang="en-US" dirty="0" smtClean="0"/>
              <a:t>As population grew, so did the number of seats in the house (originally 65)</a:t>
            </a:r>
          </a:p>
          <a:p>
            <a:r>
              <a:rPr lang="en-US" dirty="0" smtClean="0"/>
              <a:t>Reapportionment Act of 1929- Set permanent number at 435 (each represents some 700,000 people).  Census Bureau reapportions every ten years.  Congress could change if chooses.</a:t>
            </a:r>
          </a:p>
          <a:p>
            <a:r>
              <a:rPr lang="en-US" dirty="0" smtClean="0"/>
              <a:t>Map. P274 (Wisconsin 8 seats)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Congressional Elections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Congressional elections are held on even years (first Tuesday, following the first Monday in November)</a:t>
            </a:r>
          </a:p>
          <a:p>
            <a:r>
              <a:rPr lang="en-US" dirty="0" smtClean="0"/>
              <a:t>Off-Year elections—those held on years with no Presidential election (2010, 2014)---Usually the President’s party loses seats in this election</a:t>
            </a:r>
          </a:p>
          <a:p>
            <a:r>
              <a:rPr lang="en-US" dirty="0" smtClean="0"/>
              <a:t>435 separate congressional districts each have one seat in house---Congressional districts are drawn by State and must be Contiguous (not broken up)---Not followed by states (today often broken up and varying populations)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173</TotalTime>
  <Words>1195</Words>
  <Application>Microsoft Office PowerPoint</Application>
  <PresentationFormat>On-screen Show (4:3)</PresentationFormat>
  <Paragraphs>128</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Rockwell</vt:lpstr>
      <vt:lpstr>Wingdings 2</vt:lpstr>
      <vt:lpstr>Foundry</vt:lpstr>
      <vt:lpstr>Chapter 10- Congress</vt:lpstr>
      <vt:lpstr>The Legislature</vt:lpstr>
      <vt:lpstr>Bicameral Cont…</vt:lpstr>
      <vt:lpstr>Terms and Sessions</vt:lpstr>
      <vt:lpstr>Terms and Sessions Cont…</vt:lpstr>
      <vt:lpstr>Section 2</vt:lpstr>
      <vt:lpstr>Size and Terms</vt:lpstr>
      <vt:lpstr>Reapportionment</vt:lpstr>
      <vt:lpstr>Congressional Elections</vt:lpstr>
      <vt:lpstr>Elections Cont…</vt:lpstr>
      <vt:lpstr>Wesberry v. Sanders (1964)</vt:lpstr>
      <vt:lpstr>Qualifications for office</vt:lpstr>
      <vt:lpstr>Cont…</vt:lpstr>
      <vt:lpstr>Section 3</vt:lpstr>
      <vt:lpstr>Size, Election, and Terms</vt:lpstr>
      <vt:lpstr>Continued…</vt:lpstr>
      <vt:lpstr>Qualifications for Office</vt:lpstr>
      <vt:lpstr>Section 4</vt:lpstr>
      <vt:lpstr>Personal and Political Background</vt:lpstr>
      <vt:lpstr>The Job</vt:lpstr>
      <vt:lpstr>Continued…</vt:lpstr>
      <vt:lpstr>Job Continued….</vt:lpstr>
      <vt:lpstr>Fringe Benefits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Congress</dc:title>
  <dc:creator>Cindie Trevillian</dc:creator>
  <cp:lastModifiedBy>Windows User</cp:lastModifiedBy>
  <cp:revision>6</cp:revision>
  <dcterms:created xsi:type="dcterms:W3CDTF">2011-10-13T02:42:18Z</dcterms:created>
  <dcterms:modified xsi:type="dcterms:W3CDTF">2015-06-02T17:57:31Z</dcterms:modified>
</cp:coreProperties>
</file>