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6BB2EF5-2BF1-4CAB-9C18-6A0499064192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BEA717D-AE50-4C85-88F8-114CBD1B6F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B2EF5-2BF1-4CAB-9C18-6A0499064192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A717D-AE50-4C85-88F8-114CBD1B6F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6BB2EF5-2BF1-4CAB-9C18-6A0499064192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EA717D-AE50-4C85-88F8-114CBD1B6F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B2EF5-2BF1-4CAB-9C18-6A0499064192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A717D-AE50-4C85-88F8-114CBD1B6F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BB2EF5-2BF1-4CAB-9C18-6A0499064192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BEA717D-AE50-4C85-88F8-114CBD1B6F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B2EF5-2BF1-4CAB-9C18-6A0499064192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A717D-AE50-4C85-88F8-114CBD1B6F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B2EF5-2BF1-4CAB-9C18-6A0499064192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A717D-AE50-4C85-88F8-114CBD1B6F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B2EF5-2BF1-4CAB-9C18-6A0499064192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A717D-AE50-4C85-88F8-114CBD1B6F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BB2EF5-2BF1-4CAB-9C18-6A0499064192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A717D-AE50-4C85-88F8-114CBD1B6F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B2EF5-2BF1-4CAB-9C18-6A0499064192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A717D-AE50-4C85-88F8-114CBD1B6F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B2EF5-2BF1-4CAB-9C18-6A0499064192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A717D-AE50-4C85-88F8-114CBD1B6F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6BB2EF5-2BF1-4CAB-9C18-6A0499064192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BEA717D-AE50-4C85-88F8-114CBD1B6F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Chapter 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The Presidency- Section 1 (President’s Job Description)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Constitution and Succession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Constitution did not originally provide for succession (John Tyler set precedent when took over for William H. Harrison who died of pneumonia 1 month after taking office)</a:t>
            </a:r>
          </a:p>
          <a:p>
            <a:pPr>
              <a:buFontTx/>
              <a:buChar char="-"/>
            </a:pPr>
            <a:r>
              <a:rPr lang="en-US" dirty="0" smtClean="0"/>
              <a:t>25 Amendment made it official</a:t>
            </a:r>
          </a:p>
          <a:p>
            <a:pPr>
              <a:buFontTx/>
              <a:buChar char="-"/>
            </a:pPr>
            <a:r>
              <a:rPr lang="en-US" dirty="0" smtClean="0"/>
              <a:t>Congress sets the rest of the order of succession---Present law is the Presidential Succession Act of 1947</a:t>
            </a:r>
          </a:p>
          <a:p>
            <a:pPr>
              <a:buFontTx/>
              <a:buChar char="-"/>
            </a:pPr>
            <a:r>
              <a:rPr lang="en-US" dirty="0" smtClean="0"/>
              <a:t>Vice, Speaker of House, President Pro Tempore of Senate, followed by the 14 heads of the Cabinet departments (p. 371)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Presidential 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when a President is so ill they cannot perform duties (ex- Garfield lingered for 80 days before dying from assassins bullet)---25 Amendment (Sections 3 and 4)—The Vice President assumes duties</a:t>
            </a:r>
          </a:p>
          <a:p>
            <a:pPr>
              <a:buFontTx/>
              <a:buChar char="-"/>
            </a:pPr>
            <a:r>
              <a:rPr lang="en-US" dirty="0" smtClean="0"/>
              <a:t>President resumes duties with written declaration---congress can challenge</a:t>
            </a:r>
          </a:p>
          <a:p>
            <a:pPr>
              <a:buFontTx/>
              <a:buChar char="-"/>
            </a:pPr>
            <a:r>
              <a:rPr lang="en-US" dirty="0" smtClean="0"/>
              <a:t>25 Amendment has only come into play a couple times (only for a few hours at a time, while President had surgery and was under anesthetics)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Vice Presidency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Vice-President- Constitution only gives two duties (head the Senate and help decide question of Presidential disability)</a:t>
            </a:r>
          </a:p>
          <a:p>
            <a:r>
              <a:rPr lang="en-US" dirty="0" smtClean="0"/>
              <a:t>“I am Vice President. In this I am nothing, but may be everything.”---John Adams (Vice- does little, but could be next leader)</a:t>
            </a:r>
          </a:p>
          <a:p>
            <a:pPr>
              <a:buFontTx/>
              <a:buChar char="-"/>
            </a:pPr>
            <a:r>
              <a:rPr lang="en-US" dirty="0" smtClean="0"/>
              <a:t>8 Presidents died in office, 1 resigned</a:t>
            </a:r>
          </a:p>
          <a:p>
            <a:pPr>
              <a:buNone/>
            </a:pPr>
            <a:r>
              <a:rPr lang="en-US" dirty="0" smtClean="0"/>
              <a:t>* Presidents usually choose a Vice-President who will balance the ticket-  give a better chance of being elected (race, gender, geography, etc). Not thinking of succession.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Vice Presidency Today and Vacancy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Recently Vice-Presidents have had a little more power (Dick Cheney) considered the most influential</a:t>
            </a:r>
          </a:p>
          <a:p>
            <a:r>
              <a:rPr lang="en-US" dirty="0" smtClean="0"/>
              <a:t>No President has made them “Assistant President”---Mainly because it is the only member of the executive branch the President cannot fire, no matter what</a:t>
            </a:r>
          </a:p>
          <a:p>
            <a:r>
              <a:rPr lang="en-US" dirty="0" smtClean="0"/>
              <a:t>Vice Presidency has been vacant 18 times (9 by succession, 2 by resignation, 7 by death)</a:t>
            </a:r>
          </a:p>
          <a:p>
            <a:pPr>
              <a:buNone/>
            </a:pPr>
            <a:r>
              <a:rPr lang="en-US" dirty="0" smtClean="0"/>
              <a:t>-25 amendment (1967) dealt with matter--- President nominates and both houses of Congress must confirm by majority vote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Presidential Selection: The Framers’ Plan</a:t>
            </a:r>
            <a:endParaRPr lang="en-U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Original 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Deciding on how to choose a President proved to be the most difficult task the framers had---Most against the two obvious choices</a:t>
            </a:r>
          </a:p>
          <a:p>
            <a:pPr>
              <a:buNone/>
            </a:pPr>
            <a:r>
              <a:rPr lang="en-US" dirty="0" smtClean="0"/>
              <a:t>-Election by Congress (con-put under legislative thumb-pressure to do what they want)</a:t>
            </a:r>
          </a:p>
          <a:p>
            <a:pPr>
              <a:buNone/>
            </a:pPr>
            <a:r>
              <a:rPr lang="en-US" dirty="0" smtClean="0"/>
              <a:t>-Popular vote (people spread over such a large area could not possibly be informed enough)</a:t>
            </a:r>
          </a:p>
          <a:p>
            <a:pPr>
              <a:buNone/>
            </a:pPr>
            <a:r>
              <a:rPr lang="en-US" dirty="0" smtClean="0"/>
              <a:t>-decided on presidential electors- chosen in same manner as state legislature and have equal amount to the amount in Senate and House from each state. Each cast 2 electoral votes (most votes President, 2</a:t>
            </a:r>
            <a:r>
              <a:rPr lang="en-US" baseline="30000" dirty="0" smtClean="0"/>
              <a:t>nd</a:t>
            </a:r>
            <a:r>
              <a:rPr lang="en-US" dirty="0" smtClean="0"/>
              <a:t> most Vice)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Rise of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Original idea worked with Washington---Parties formed-1776 John Adams (Federalist) beat rival Thomas Jefferson (Democratic-Republican) by 3 votes---Rivals in same office</a:t>
            </a:r>
          </a:p>
          <a:p>
            <a:r>
              <a:rPr lang="en-US" dirty="0" smtClean="0"/>
              <a:t>Broke down altogether in 1800- Each party ran not only Presidents and Vice Presidents but presidential electors in several states (intention was for electors to be open minded)</a:t>
            </a:r>
          </a:p>
          <a:p>
            <a:pPr>
              <a:buNone/>
            </a:pPr>
            <a:r>
              <a:rPr lang="en-US" dirty="0" smtClean="0"/>
              <a:t>- All 73 Democratic-Republicans voted for Jefferson and Burr (tie)- House took 36 ballots before declaring Jefferson winner (p. 376)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Election of 1800 introduced 3 new elements in selecting President</a:t>
            </a:r>
          </a:p>
          <a:p>
            <a:pPr marL="514350" indent="-514350">
              <a:buAutoNum type="arabicParenR"/>
            </a:pPr>
            <a:r>
              <a:rPr lang="en-US" dirty="0" smtClean="0"/>
              <a:t>Party nominations for President and Vice</a:t>
            </a:r>
          </a:p>
          <a:p>
            <a:pPr marL="514350" indent="-514350">
              <a:buAutoNum type="arabicParenR"/>
            </a:pPr>
            <a:r>
              <a:rPr lang="en-US" dirty="0" smtClean="0"/>
              <a:t>Nominations for candidates of party electors who pledged to vote for their party</a:t>
            </a:r>
          </a:p>
          <a:p>
            <a:pPr marL="514350" indent="-514350">
              <a:buAutoNum type="arabicParenR"/>
            </a:pPr>
            <a:r>
              <a:rPr lang="en-US" dirty="0" smtClean="0"/>
              <a:t>Automatic casting of ballots in-line with those pledges</a:t>
            </a:r>
          </a:p>
          <a:p>
            <a:pPr marL="514350" indent="-514350">
              <a:buFont typeface="Arial" charset="0"/>
              <a:buChar char="•"/>
            </a:pPr>
            <a:r>
              <a:rPr lang="en-US" dirty="0" smtClean="0"/>
              <a:t>12 Amendment- Cast one ballot for President and a separate for Vice (still done today)---Resulted from 1800 Election</a:t>
            </a:r>
          </a:p>
          <a:p>
            <a:pPr marL="514350" indent="-514350">
              <a:buFont typeface="Arial" charset="0"/>
              <a:buChar char="•"/>
            </a:pPr>
            <a:r>
              <a:rPr lang="en-US" dirty="0" smtClean="0"/>
              <a:t>Very different from Framers’ plan in 1787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3600" dirty="0" smtClean="0"/>
              <a:t>Presidential Nominations</a:t>
            </a:r>
            <a:endParaRPr lang="en-US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National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1832- Both major parties started having a national convention to pick presidential nominees</a:t>
            </a:r>
          </a:p>
          <a:p>
            <a:pPr>
              <a:buNone/>
            </a:pPr>
            <a:r>
              <a:rPr lang="en-US" dirty="0" smtClean="0"/>
              <a:t>-National committee makes arrangements for the party’s convention (Date/Place)---Cities often bid for it (boost to local businesses)</a:t>
            </a:r>
          </a:p>
          <a:p>
            <a:pPr>
              <a:buNone/>
            </a:pPr>
            <a:r>
              <a:rPr lang="en-US" dirty="0" smtClean="0"/>
              <a:t>* Committee issues a “Call”---Tells date, place, and how many delegates each state can send (based on # of electoral votes, may issue bonus for support in recent elections)---2008 (GOP-2380 delegates, Democrats-4233)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Presidential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1)</a:t>
            </a:r>
            <a:r>
              <a:rPr lang="en-US" u="sng" dirty="0" smtClean="0"/>
              <a:t>Chief of State</a:t>
            </a:r>
            <a:r>
              <a:rPr lang="en-US" dirty="0" smtClean="0"/>
              <a:t>- Head of the government of the U.S. and therefore a symbol of all the people of the nation.----In many countries they reign but not rule (Queen of England, King of Sweden, Emperor of Japan, President of Germany).</a:t>
            </a:r>
          </a:p>
          <a:p>
            <a:pPr>
              <a:buNone/>
            </a:pPr>
            <a:r>
              <a:rPr lang="en-US" dirty="0" smtClean="0"/>
              <a:t>2)</a:t>
            </a:r>
            <a:r>
              <a:rPr lang="en-US" u="sng" dirty="0" smtClean="0"/>
              <a:t>Chief Executive</a:t>
            </a:r>
            <a:r>
              <a:rPr lang="en-US" dirty="0" smtClean="0"/>
              <a:t>- Broad powers both foreign and domestic by Constitution. Often Considered the “most powerful office in the world”</a:t>
            </a:r>
          </a:p>
          <a:p>
            <a:pPr>
              <a:buNone/>
            </a:pPr>
            <a:r>
              <a:rPr lang="en-US" dirty="0" smtClean="0"/>
              <a:t>-Not unlimited power (checks and balances)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Presidential Primaries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Presidential Primary- party voters 1) choose some or all of a State party organizations delegates to their party’s national convention– 2) Express a preference among various contenders for nomination</a:t>
            </a:r>
          </a:p>
          <a:p>
            <a:r>
              <a:rPr lang="en-US" dirty="0" smtClean="0"/>
              <a:t>1905- Wisconsin first to hold a primary (popular vote for delegates)</a:t>
            </a:r>
          </a:p>
          <a:p>
            <a:r>
              <a:rPr lang="en-US" dirty="0" smtClean="0"/>
              <a:t>Winner take all for representation has all but disappeared and most use proportional representation.  (Winner take law is outlawed in Democratic Party, exists in some Republican primaries)- p. 379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Primary Appraisal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Presidential primaries can be brutal, especially without a leader (President)---Party in power often avoids this 1) President is seeking reelection 2) Has given his backing to someone he favors for the nomination</a:t>
            </a:r>
          </a:p>
          <a:p>
            <a:pPr>
              <a:buNone/>
            </a:pPr>
            <a:r>
              <a:rPr lang="en-US" dirty="0" smtClean="0"/>
              <a:t>-President is rarely challenged if seeking reelection</a:t>
            </a:r>
          </a:p>
          <a:p>
            <a:pPr>
              <a:buNone/>
            </a:pPr>
            <a:r>
              <a:rPr lang="en-US" dirty="0" smtClean="0"/>
              <a:t>*With long primaries---contenders time, effort, money, scheduling, and fatigue are tested</a:t>
            </a:r>
          </a:p>
          <a:p>
            <a:pPr>
              <a:buNone/>
            </a:pPr>
            <a:r>
              <a:rPr lang="en-US" dirty="0" smtClean="0"/>
              <a:t>- Critics want either one primary or regional primaries held in a 2-3 week span (need Congress approval, several states, and parties)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Caucuses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 that do not hold primaries, select delegates to national convention through caucuses</a:t>
            </a:r>
          </a:p>
          <a:p>
            <a:r>
              <a:rPr lang="en-US" dirty="0" smtClean="0"/>
              <a:t>Usually local caucuses sends delegates to district, then to state (where national delegates are chosen)</a:t>
            </a:r>
          </a:p>
          <a:p>
            <a:r>
              <a:rPr lang="en-US" dirty="0" smtClean="0"/>
              <a:t>The Iowa Caucuses usually gets the most attention because it’s the first delegate selection event every presidential election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Securing Nomination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state delegates have been chosen, each party has their national convention. 3 major goals:</a:t>
            </a:r>
          </a:p>
          <a:p>
            <a:pPr marL="514350" indent="-514350">
              <a:buAutoNum type="arabicParenR"/>
            </a:pPr>
            <a:r>
              <a:rPr lang="en-US" dirty="0" smtClean="0"/>
              <a:t>Name party’s presidential and vice-presidential candidates</a:t>
            </a:r>
          </a:p>
          <a:p>
            <a:pPr marL="514350" indent="-514350">
              <a:buAutoNum type="arabicParenR"/>
            </a:pPr>
            <a:r>
              <a:rPr lang="en-US" dirty="0" smtClean="0"/>
              <a:t>Bring all the party’s leaders together for a common purpose</a:t>
            </a:r>
          </a:p>
          <a:p>
            <a:pPr marL="514350" indent="-514350">
              <a:buAutoNum type="arabicParenR"/>
            </a:pPr>
            <a:r>
              <a:rPr lang="en-US" dirty="0" smtClean="0"/>
              <a:t>Develop platform- formal statement of principals, policy stands, and objectives for the campaign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Day 1- welcoming and speeches by key party members</a:t>
            </a:r>
          </a:p>
          <a:p>
            <a:r>
              <a:rPr lang="en-US" dirty="0" smtClean="0"/>
              <a:t>Day 2- speeches continue and keynote address: Usually a high point (glorifies the party and its leaders, rips on the other party, and predicts a victory in November)</a:t>
            </a:r>
          </a:p>
          <a:p>
            <a:r>
              <a:rPr lang="en-US" dirty="0" smtClean="0"/>
              <a:t>Day 3- Choose Vice-Presidential Candidate (usually known ahead) and Culminates with the selection of Presidential Candidate (roll call and vote by state leaders until majority reached)---usually know ahead of time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Who is nominated?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Incumbent President is virtually certain of getting nomination---otherwise only 2 or 3 survive as actual contenders for each party</a:t>
            </a:r>
          </a:p>
          <a:p>
            <a:r>
              <a:rPr lang="en-US" dirty="0" smtClean="0"/>
              <a:t>Most candidates have a long history of political experience (few from private world/ ex- Dwight Eisenhower)– Governor of a large state has produced the most</a:t>
            </a:r>
          </a:p>
          <a:p>
            <a:r>
              <a:rPr lang="en-US" dirty="0" smtClean="0"/>
              <a:t>Most Protestant (couple Catholic), appear happily married (only 5 divorced), well developed speaking and cast well on T.V., </a:t>
            </a:r>
          </a:p>
          <a:p>
            <a:r>
              <a:rPr lang="en-US" dirty="0" smtClean="0"/>
              <a:t>Breaking norms- Hilary Clinton came close, Obama (first black, dad from Kenya), McCain (72 years old)----all in 2008, times are changing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dirty="0" smtClean="0"/>
              <a:t>The Presidential Election</a:t>
            </a:r>
          </a:p>
          <a:p>
            <a:pPr algn="ctr"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Presidential Campaign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All-out effort to win votes---T.V ads, billboards, speeches, mail, phone calls, etc.</a:t>
            </a:r>
          </a:p>
          <a:p>
            <a:r>
              <a:rPr lang="en-US" dirty="0" smtClean="0"/>
              <a:t>Focus on swing voters (1/3 voters who are undecided) and battle ground states (states that are to close to call)</a:t>
            </a:r>
          </a:p>
          <a:p>
            <a:r>
              <a:rPr lang="en-US" dirty="0" smtClean="0"/>
              <a:t>Several Debates follow---Now between the presidential candidates and between Vice-presidential candidates</a:t>
            </a:r>
          </a:p>
          <a:p>
            <a:r>
              <a:rPr lang="en-US" dirty="0" smtClean="0"/>
              <a:t>Kennedy credited with beating Nixon because of debates, but often just a formality or public appearance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People do not vote directly for candidates, but try to inform the electoral college who they should vote for (usually follow the people)</a:t>
            </a:r>
          </a:p>
          <a:p>
            <a:r>
              <a:rPr lang="en-US" dirty="0" smtClean="0"/>
              <a:t>In every state (except Maine and Nebraska) it is a winner take all for electoral votes</a:t>
            </a:r>
          </a:p>
          <a:p>
            <a:r>
              <a:rPr lang="en-US" dirty="0" smtClean="0"/>
              <a:t>Electoral college formally meets in each state on the 2</a:t>
            </a:r>
            <a:r>
              <a:rPr lang="en-US" baseline="30000" dirty="0" smtClean="0"/>
              <a:t>nd</a:t>
            </a:r>
            <a:r>
              <a:rPr lang="en-US" dirty="0" smtClean="0"/>
              <a:t> Wednesday in Nov., but the winner is known on election night.  Formal election doesn’t take place until January. </a:t>
            </a:r>
          </a:p>
          <a:p>
            <a:r>
              <a:rPr lang="en-US" dirty="0" smtClean="0"/>
              <a:t>No one wins majority (270 of 538 electoral votes)—House chooses president from top 2 candidates (26 votes needed 1 per state)---Same in Senate for Vice-President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Flaws in Electoral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Winner of popular vote is not guaranteed to win</a:t>
            </a:r>
          </a:p>
          <a:p>
            <a:pPr marL="514350" indent="-514350">
              <a:buAutoNum type="arabicParenR"/>
            </a:pPr>
            <a:r>
              <a:rPr lang="en-US" dirty="0" smtClean="0"/>
              <a:t>Electors not required to vote in accord with the people</a:t>
            </a:r>
          </a:p>
          <a:p>
            <a:pPr marL="514350" indent="-514350">
              <a:buAutoNum type="arabicParenR"/>
            </a:pPr>
            <a:r>
              <a:rPr lang="en-US" dirty="0" smtClean="0"/>
              <a:t>House may have to decide the outcome</a:t>
            </a:r>
          </a:p>
          <a:p>
            <a:pPr marL="514350" indent="-514350">
              <a:buNone/>
            </a:pPr>
            <a:r>
              <a:rPr lang="en-US" dirty="0" smtClean="0"/>
              <a:t>-Ex- Obama won 51% of vote in Ohio, but won all 20 electoral votes</a:t>
            </a:r>
          </a:p>
          <a:p>
            <a:pPr marL="514350" indent="-514350">
              <a:buNone/>
            </a:pPr>
            <a:r>
              <a:rPr lang="en-US" dirty="0" smtClean="0"/>
              <a:t>-California, each electoral vote represents over 600,000 people and in Wyoming 164,000</a:t>
            </a:r>
          </a:p>
          <a:p>
            <a:pPr marL="514350" indent="-514350">
              <a:buNone/>
            </a:pPr>
            <a:r>
              <a:rPr lang="en-US" dirty="0" smtClean="0"/>
              <a:t>-Four times a candidate won the popular and lost election (Bush over Gore most recent)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Roles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3) </a:t>
            </a:r>
            <a:r>
              <a:rPr lang="en-US" u="sng" dirty="0" smtClean="0"/>
              <a:t>Chief Administrator</a:t>
            </a:r>
            <a:r>
              <a:rPr lang="en-US" dirty="0" smtClean="0"/>
              <a:t>- Director of the huge executive branch and one of the largest governmental machines ever</a:t>
            </a:r>
          </a:p>
          <a:p>
            <a:pPr>
              <a:buNone/>
            </a:pPr>
            <a:r>
              <a:rPr lang="en-US" dirty="0" smtClean="0"/>
              <a:t>-Directs an administration that employs more than 2.7 million civilians and spends more than 3 trillion a year</a:t>
            </a:r>
          </a:p>
          <a:p>
            <a:pPr>
              <a:buNone/>
            </a:pPr>
            <a:r>
              <a:rPr lang="en-US" dirty="0" smtClean="0"/>
              <a:t>4) </a:t>
            </a:r>
            <a:r>
              <a:rPr lang="en-US" u="sng" dirty="0" smtClean="0"/>
              <a:t>Chief Diplomat</a:t>
            </a:r>
            <a:r>
              <a:rPr lang="en-US" dirty="0" smtClean="0"/>
              <a:t>- Architect of American foreign policy and spokesman to the rest of the world----actions followed closely at home and abroad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Electors have only not followed the states popular choice 11 times (most recent, Minn. 2004) one elector did not cast vote for John Kerry</a:t>
            </a:r>
          </a:p>
          <a:p>
            <a:pPr>
              <a:buFontTx/>
              <a:buChar char="-"/>
            </a:pPr>
            <a:r>
              <a:rPr lang="en-US" dirty="0" smtClean="0"/>
              <a:t>House has only had to decide the President twice (most recent 1824)—strong third party candidates are making this more likely</a:t>
            </a:r>
          </a:p>
          <a:p>
            <a:pPr>
              <a:buNone/>
            </a:pPr>
            <a:r>
              <a:rPr lang="en-US" dirty="0" smtClean="0"/>
              <a:t>* Several issues---every state gets 1 vote, but varied populations, it is possible that succession takes place and the minority could elect their candidate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Proposed 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Amendments to revise or eliminate the electoral college have been introduced in every term of Congress since 1789.</a:t>
            </a:r>
          </a:p>
          <a:p>
            <a:pPr marL="514350" indent="-514350">
              <a:buAutoNum type="arabicParenR"/>
            </a:pPr>
            <a:r>
              <a:rPr lang="en-US" dirty="0" smtClean="0"/>
              <a:t>District and Proportional Plan- Two electors from each state would cast ballot with popular vote and each district elector with vote in their district.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Proportional- Each candidate would receive the number of electoral votes equivalent to the % of popular vote in state (ex- 40 electoral votes, win 10% of popular vote, get 4 electoral votes). 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No amendment needed, but would send a great deal of elections to the House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2) Direct Popular Election- Each person’s vote counts the same and always have a winner.</a:t>
            </a:r>
          </a:p>
          <a:p>
            <a:pPr>
              <a:buNone/>
            </a:pPr>
            <a:r>
              <a:rPr lang="en-US" dirty="0" smtClean="0"/>
              <a:t>-Would require a Constitutional Amendment</a:t>
            </a:r>
          </a:p>
          <a:p>
            <a:pPr>
              <a:buNone/>
            </a:pPr>
            <a:r>
              <a:rPr lang="en-US" dirty="0" smtClean="0"/>
              <a:t>-Smaller states feel they would </a:t>
            </a:r>
            <a:r>
              <a:rPr lang="en-US" dirty="0" smtClean="0"/>
              <a:t>lose </a:t>
            </a:r>
            <a:r>
              <a:rPr lang="en-US" dirty="0" smtClean="0"/>
              <a:t>power</a:t>
            </a:r>
          </a:p>
          <a:p>
            <a:pPr>
              <a:buNone/>
            </a:pPr>
            <a:r>
              <a:rPr lang="en-US" dirty="0" smtClean="0"/>
              <a:t>-Heavy strain on election process (expensive-would have to campaign everywhere)</a:t>
            </a:r>
          </a:p>
          <a:p>
            <a:pPr>
              <a:buNone/>
            </a:pPr>
            <a:r>
              <a:rPr lang="en-US" dirty="0" smtClean="0"/>
              <a:t>-Many feel voter fraud would be high and uncontrollable</a:t>
            </a:r>
          </a:p>
          <a:p>
            <a:pPr>
              <a:buNone/>
            </a:pPr>
            <a:r>
              <a:rPr lang="en-US" dirty="0" smtClean="0"/>
              <a:t>* Many want, but with all the problems it is not likely in the near future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Reforms 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3) National Popular Vote Plan- Direct popular vote without a change to constitution</a:t>
            </a:r>
          </a:p>
          <a:p>
            <a:pPr>
              <a:buNone/>
            </a:pPr>
            <a:r>
              <a:rPr lang="en-US" dirty="0" smtClean="0"/>
              <a:t>-amend state elections laws to give all State electoral votes to the candidate that wins the national popular election and enter a compact to elect the person who wins the popular vote</a:t>
            </a:r>
          </a:p>
          <a:p>
            <a:pPr>
              <a:buNone/>
            </a:pPr>
            <a:r>
              <a:rPr lang="en-US" dirty="0" smtClean="0"/>
              <a:t>-Only work if states equaling 270 electoral votes enter the compact</a:t>
            </a:r>
          </a:p>
          <a:p>
            <a:pPr>
              <a:buNone/>
            </a:pPr>
            <a:r>
              <a:rPr lang="en-US" dirty="0" smtClean="0"/>
              <a:t>-Currently ratified in 4 states (Hawaii, Illinois, Maryland, and New Jersey)---only reform getting serious consideration today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Defending the Electoral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Known process---each of the proposed reforms may have defects that cannot be known until in affect</a:t>
            </a:r>
          </a:p>
          <a:p>
            <a:pPr marL="514350" indent="-514350">
              <a:buAutoNum type="arabicParenR"/>
            </a:pPr>
            <a:r>
              <a:rPr lang="en-US" dirty="0" smtClean="0"/>
              <a:t>Rarely does the nation have to wait long to know the outcome of the presidential election</a:t>
            </a:r>
          </a:p>
          <a:p>
            <a:pPr marL="514350" indent="-514350">
              <a:buAutoNum type="arabicParenR"/>
            </a:pPr>
            <a:r>
              <a:rPr lang="en-US" dirty="0" smtClean="0"/>
              <a:t>Although it does present obstacle for a minority party, it promotes the nation’s two-party system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-Review on page 395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Roles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5) </a:t>
            </a:r>
            <a:r>
              <a:rPr lang="en-US" u="sng" dirty="0" smtClean="0"/>
              <a:t>Commander in Chief</a:t>
            </a:r>
            <a:r>
              <a:rPr lang="en-US" dirty="0" smtClean="0"/>
              <a:t>- Leader of armed forces---More than 1.4 million men/women and power of military under his/her control</a:t>
            </a:r>
          </a:p>
          <a:p>
            <a:pPr>
              <a:buNone/>
            </a:pPr>
            <a:r>
              <a:rPr lang="en-US" dirty="0" smtClean="0"/>
              <a:t>6) </a:t>
            </a:r>
            <a:r>
              <a:rPr lang="en-US" u="sng" dirty="0" smtClean="0"/>
              <a:t>Chief Legislator</a:t>
            </a:r>
            <a:r>
              <a:rPr lang="en-US" dirty="0" smtClean="0"/>
              <a:t>- Principal author of public policy (shapes Congresses agenda by initiating and demanding they pass most of the major piece of legislation that it does)</a:t>
            </a:r>
          </a:p>
          <a:p>
            <a:pPr>
              <a:buNone/>
            </a:pPr>
            <a:r>
              <a:rPr lang="en-US" dirty="0" smtClean="0"/>
              <a:t>-Congress and the President often clash and working with Congress occupies a major part of the Presidents time</a:t>
            </a:r>
          </a:p>
          <a:p>
            <a:pPr>
              <a:buNone/>
            </a:pPr>
            <a:r>
              <a:rPr lang="en-US" dirty="0" smtClean="0"/>
              <a:t>*NOTE- These six roles from Constitution.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Roles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7) </a:t>
            </a:r>
            <a:r>
              <a:rPr lang="en-US" u="sng" dirty="0" smtClean="0"/>
              <a:t>Chief of Party</a:t>
            </a:r>
            <a:r>
              <a:rPr lang="en-US" dirty="0" smtClean="0"/>
              <a:t>- Automatically the leader of the political party that controls the executive branch</a:t>
            </a:r>
          </a:p>
          <a:p>
            <a:pPr>
              <a:buNone/>
            </a:pPr>
            <a:r>
              <a:rPr lang="en-US" dirty="0" smtClean="0"/>
              <a:t>-Not mentioned in Constitution, but much of his/her power depends on this role</a:t>
            </a:r>
          </a:p>
          <a:p>
            <a:pPr>
              <a:buNone/>
            </a:pPr>
            <a:r>
              <a:rPr lang="en-US" dirty="0" smtClean="0"/>
              <a:t>8) </a:t>
            </a:r>
            <a:r>
              <a:rPr lang="en-US" u="sng" dirty="0" smtClean="0"/>
              <a:t>Chief Citizen</a:t>
            </a:r>
            <a:r>
              <a:rPr lang="en-US" dirty="0" smtClean="0"/>
              <a:t>- “Representative of the people” and is expected to fight for public interest against the many private interests</a:t>
            </a:r>
          </a:p>
          <a:p>
            <a:pPr>
              <a:buNone/>
            </a:pPr>
            <a:r>
              <a:rPr lang="en-US" dirty="0" smtClean="0"/>
              <a:t>NOTE- President must do all these roles simultaneously and they are all connected---one can affect the other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Formal Qualifications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Natural Born Citizen- Question if means born abroad to American Citizen means eligible?  Debated, but never happened or answered</a:t>
            </a:r>
          </a:p>
          <a:p>
            <a:pPr marL="514350" indent="-514350">
              <a:buAutoNum type="arabicParenR"/>
            </a:pPr>
            <a:r>
              <a:rPr lang="en-US" dirty="0" smtClean="0"/>
              <a:t>35 years of Age- Youngest John Kennedy at 43 (Theodore Roosevelt 42, but by succession)---Regan 69 was the oldest to win election---Most in 50’s when elected</a:t>
            </a:r>
          </a:p>
          <a:p>
            <a:pPr marL="514350" indent="-514350">
              <a:buAutoNum type="arabicParenR"/>
            </a:pPr>
            <a:r>
              <a:rPr lang="en-US" dirty="0" smtClean="0"/>
              <a:t>Resident of the U.S. for 14 years (do not need to be the 14 previous years)</a:t>
            </a:r>
          </a:p>
          <a:p>
            <a:pPr marL="514350" indent="-514350">
              <a:buNone/>
            </a:pPr>
            <a:r>
              <a:rPr lang="en-US" dirty="0" smtClean="0"/>
              <a:t>*other informal qualifications (section 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Presidential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Constitution set 4 year terms (no limit)—no one served more than 2 until Franklin Roosevelt won a third/fourth term.---22</a:t>
            </a:r>
            <a:r>
              <a:rPr lang="en-US" baseline="30000" dirty="0" smtClean="0"/>
              <a:t>nd</a:t>
            </a:r>
            <a:r>
              <a:rPr lang="en-US" dirty="0" smtClean="0"/>
              <a:t> Amendment now sets limit at 2 terms</a:t>
            </a:r>
          </a:p>
          <a:p>
            <a:pPr>
              <a:buFontTx/>
              <a:buChar char="-"/>
            </a:pPr>
            <a:r>
              <a:rPr lang="en-US" dirty="0" smtClean="0"/>
              <a:t>A President who succeeds into office (ex-death) may finish the term and serve two more terms (cannot exceed 10 years)</a:t>
            </a:r>
          </a:p>
          <a:p>
            <a:pPr>
              <a:buFontTx/>
              <a:buChar char="-"/>
            </a:pPr>
            <a:r>
              <a:rPr lang="en-US" dirty="0" smtClean="0"/>
              <a:t>Several Presidents argued against two term rule (undemocratic/people cannot choose)---others want a single 6 year term (not worry about reelection)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Pay and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Congress sets salary---currently $400,000 a year</a:t>
            </a:r>
          </a:p>
          <a:p>
            <a:r>
              <a:rPr lang="en-US" dirty="0" smtClean="0"/>
              <a:t>$50,000 a year expense allowance- Basically part of salary (may spend however chooses)</a:t>
            </a:r>
          </a:p>
          <a:p>
            <a:r>
              <a:rPr lang="en-US" dirty="0" smtClean="0"/>
              <a:t>Constitution forbids any other pay for work </a:t>
            </a:r>
          </a:p>
          <a:p>
            <a:r>
              <a:rPr lang="en-US" dirty="0" smtClean="0"/>
              <a:t>Extras- 132 room mansion (White House)</a:t>
            </a:r>
          </a:p>
          <a:p>
            <a:pPr>
              <a:buNone/>
            </a:pPr>
            <a:r>
              <a:rPr lang="en-US" dirty="0" smtClean="0"/>
              <a:t>-large staff, fleet of automobiles, Air Force One, and several other planes/ helicopters</a:t>
            </a:r>
          </a:p>
          <a:p>
            <a:pPr>
              <a:buNone/>
            </a:pPr>
            <a:r>
              <a:rPr lang="en-US" dirty="0" smtClean="0"/>
              <a:t>-Camp David (Maryland), medical/dental/ health---travel and entertainment funds, and much more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600" dirty="0" smtClean="0"/>
              <a:t>Presidential Succession and the Vice Presidency</a:t>
            </a:r>
          </a:p>
          <a:p>
            <a:pPr algn="ctr"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556</TotalTime>
  <Words>2385</Words>
  <Application>Microsoft Office PowerPoint</Application>
  <PresentationFormat>On-screen Show (4:3)</PresentationFormat>
  <Paragraphs>168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Trebuchet MS</vt:lpstr>
      <vt:lpstr>Wingdings</vt:lpstr>
      <vt:lpstr>Wingdings 2</vt:lpstr>
      <vt:lpstr>Opulent</vt:lpstr>
      <vt:lpstr>Chapter 13</vt:lpstr>
      <vt:lpstr>Presidential Roles</vt:lpstr>
      <vt:lpstr>Roles continued…</vt:lpstr>
      <vt:lpstr>Roles Continued…</vt:lpstr>
      <vt:lpstr>Roles continued…</vt:lpstr>
      <vt:lpstr>Formal Qualifications</vt:lpstr>
      <vt:lpstr>Presidential Terms</vt:lpstr>
      <vt:lpstr>Pay and Benefits</vt:lpstr>
      <vt:lpstr>SECTION 2</vt:lpstr>
      <vt:lpstr>The Constitution and Succession</vt:lpstr>
      <vt:lpstr>Presidential Disability</vt:lpstr>
      <vt:lpstr>The Vice Presidency</vt:lpstr>
      <vt:lpstr>Vice Presidency Today and Vacancy</vt:lpstr>
      <vt:lpstr>Section 3</vt:lpstr>
      <vt:lpstr>Original provisions</vt:lpstr>
      <vt:lpstr>The Rise of Parties</vt:lpstr>
      <vt:lpstr>Continued…</vt:lpstr>
      <vt:lpstr>Section 4</vt:lpstr>
      <vt:lpstr>National Conventions</vt:lpstr>
      <vt:lpstr>Presidential Primaries</vt:lpstr>
      <vt:lpstr>Primary Appraisal</vt:lpstr>
      <vt:lpstr>Caucuses</vt:lpstr>
      <vt:lpstr>Securing Nomination</vt:lpstr>
      <vt:lpstr>Continued…</vt:lpstr>
      <vt:lpstr>Who is nominated?</vt:lpstr>
      <vt:lpstr>Section 5</vt:lpstr>
      <vt:lpstr>Presidential Campaign</vt:lpstr>
      <vt:lpstr>The Election</vt:lpstr>
      <vt:lpstr>Flaws in Electoral College</vt:lpstr>
      <vt:lpstr>Continued…</vt:lpstr>
      <vt:lpstr>Proposed Reforms</vt:lpstr>
      <vt:lpstr>Continued…</vt:lpstr>
      <vt:lpstr>Reforms Cont…</vt:lpstr>
      <vt:lpstr>Defending the Electoral College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</dc:title>
  <dc:creator>Cindie Trevillian</dc:creator>
  <cp:lastModifiedBy>Betsy Hartwig</cp:lastModifiedBy>
  <cp:revision>5</cp:revision>
  <dcterms:created xsi:type="dcterms:W3CDTF">2011-12-06T04:22:22Z</dcterms:created>
  <dcterms:modified xsi:type="dcterms:W3CDTF">2016-02-09T19:34:11Z</dcterms:modified>
</cp:coreProperties>
</file>