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108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8DBE-E5DD-5D46-81BF-74098AA2D9A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3F50C-30D1-EC45-BD48-290EA788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376DFD-A277-CC4E-AD10-B2A198192255}" type="slidenum">
              <a:rPr lang="en-US" b="0" u="none"/>
              <a:pPr eaLnBrk="1" hangingPunct="1"/>
              <a:t>4</a:t>
            </a:fld>
            <a:endParaRPr lang="en-US" b="0" u="none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String of beads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, ca. 2600–1900 B.C.; Harappan. Indus Valley, Mohenjo-daro, DK 1541. Gold, vesuvianite or grossular garnet, agate, jasper, and steatite; L. 18 cm (7 1/8 in.). Mohenjo-daro Museum, Mohenjo-daro  MM 1367. Courtesy of the Department of Archaeology and Museums, Ministry of Minorities, Culture, Sports, Tourism, and Youth Affairs, Government of Pakistan.</a:t>
            </a:r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endParaRPr lang="en-US">
              <a:latin typeface="Times New Roman" charset="0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Female figures with headdresses and jewelry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, ca. 2600–1900 B.C.; Harappan. Indus Valley, Mohenjo-daro, DK 2384. Terracotta; H. 18.7 cm (7 3/8 in.); W. 9.5 cm (3 3/4 in.). National Museum, Karachi. This figure from Mohenjo-daro represents one of the main styles of female figures found in cities as well as smaller settlements throughout the Indus Valley region. The fan-shaped headdress originally had wide cup-shaped extensions on either side of the head, framed by braided tresses.</a:t>
            </a:r>
          </a:p>
        </p:txBody>
      </p:sp>
    </p:spTree>
    <p:extLst>
      <p:ext uri="{BB962C8B-B14F-4D97-AF65-F5344CB8AC3E}">
        <p14:creationId xmlns:p14="http://schemas.microsoft.com/office/powerpoint/2010/main" val="56939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0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8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8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841B-5FDE-BA40-8F46-7CF7517DA41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D0EB-1C1A-BB45-B999-B13B78CB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tmuseum.org/explore/First_Cities/clothing_indus_object_281.asp" TargetMode="External"/><Relationship Id="rId11" Type="http://schemas.openxmlformats.org/officeDocument/2006/relationships/hyperlink" Target="http://www.metmuseum.org/explore/First_Cities/clothing_indus_object_278a.asp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carta.msn.com/encyclopedia_761556839/Indus_Valley_Civiliza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ChangeArrowheads="1"/>
          </p:cNvSpPr>
          <p:nvPr/>
        </p:nvSpPr>
        <p:spPr bwMode="auto">
          <a:xfrm>
            <a:off x="0" y="1951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683" name="Group 14"/>
          <p:cNvGrpSpPr>
            <a:grpSpLocks/>
          </p:cNvGrpSpPr>
          <p:nvPr/>
        </p:nvGrpSpPr>
        <p:grpSpPr bwMode="auto">
          <a:xfrm>
            <a:off x="2000250" y="1951038"/>
            <a:ext cx="5143500" cy="2957512"/>
            <a:chOff x="0" y="0"/>
            <a:chExt cx="3240" cy="1863"/>
          </a:xfrm>
        </p:grpSpPr>
        <p:sp>
          <p:nvSpPr>
            <p:cNvPr id="7169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693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3240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600" b="0" u="none"/>
                <a:t>  </a:t>
              </a:r>
              <a:r>
                <a:rPr lang="en-US" sz="17200" b="0" u="none"/>
                <a:t> </a:t>
              </a:r>
              <a:r>
                <a:rPr lang="en-US" sz="1600" b="0" u="none"/>
                <a:t>                                                         </a:t>
              </a:r>
              <a:endParaRPr lang="en-US" sz="1100" b="0" u="none"/>
            </a:p>
            <a:p>
              <a:pPr eaLnBrk="0" hangingPunct="0"/>
              <a:endParaRPr lang="en-US" sz="1600" b="0" u="none"/>
            </a:p>
          </p:txBody>
        </p:sp>
      </p:grpSp>
      <p:pic>
        <p:nvPicPr>
          <p:cNvPr id="71684" name="Picture 13" descr="http://www.lksd.org/kongiganak/kongiganak/ContinuousEdCarnagie/Carnagie/WorldHistory/WldHistoryCh2/indusvalley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0325" y="41275"/>
            <a:ext cx="90836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u="none"/>
              <a:t>The </a:t>
            </a:r>
            <a:r>
              <a:rPr lang="en-US" u="none">
                <a:solidFill>
                  <a:srgbClr val="FF0000"/>
                </a:solidFill>
              </a:rPr>
              <a:t>Indus Valley civilization</a:t>
            </a:r>
            <a:r>
              <a:rPr lang="en-US" b="0" u="none"/>
              <a:t> flourished around 2,500 B.C. </a:t>
            </a:r>
          </a:p>
          <a:p>
            <a:pPr eaLnBrk="1" hangingPunct="1"/>
            <a:r>
              <a:rPr lang="en-US" b="0" u="none"/>
              <a:t>in the western part of South Asia, </a:t>
            </a:r>
          </a:p>
          <a:p>
            <a:pPr eaLnBrk="1" hangingPunct="1"/>
            <a:r>
              <a:rPr lang="en-US" b="0" u="none"/>
              <a:t>in what today is Pakistan and western India. </a:t>
            </a:r>
          </a:p>
          <a:p>
            <a:pPr eaLnBrk="1" hangingPunct="1"/>
            <a:endParaRPr lang="en-US" b="0" u="none"/>
          </a:p>
          <a:p>
            <a:pPr eaLnBrk="1" hangingPunct="1"/>
            <a:r>
              <a:rPr lang="en-US" b="0" u="none"/>
              <a:t>It is </a:t>
            </a:r>
            <a:r>
              <a:rPr lang="en-US" b="0" u="none">
                <a:solidFill>
                  <a:srgbClr val="FF0000"/>
                </a:solidFill>
              </a:rPr>
              <a:t>often referred to as Harappan Civilization</a:t>
            </a:r>
            <a:r>
              <a:rPr lang="en-US" b="0" u="none"/>
              <a:t> </a:t>
            </a:r>
          </a:p>
          <a:p>
            <a:pPr eaLnBrk="1" hangingPunct="1"/>
            <a:r>
              <a:rPr lang="en-US" b="0" u="none"/>
              <a:t>after its first discovered city, Harappa.  </a:t>
            </a:r>
          </a:p>
          <a:p>
            <a:pPr eaLnBrk="1" hangingPunct="1"/>
            <a:endParaRPr lang="en-US" b="0" u="none"/>
          </a:p>
          <a:p>
            <a:pPr eaLnBrk="1" hangingPunct="1"/>
            <a:r>
              <a:rPr lang="en-US" b="0" u="none"/>
              <a:t>The nearby city of </a:t>
            </a:r>
          </a:p>
          <a:p>
            <a:pPr eaLnBrk="1" hangingPunct="1"/>
            <a:r>
              <a:rPr lang="en-US" b="0" u="none"/>
              <a:t>MohenjoDaro is the largest and most </a:t>
            </a:r>
          </a:p>
          <a:p>
            <a:pPr eaLnBrk="1" hangingPunct="1"/>
            <a:r>
              <a:rPr lang="en-US" b="0" u="none"/>
              <a:t>familiar archaeological dig in this region.</a:t>
            </a:r>
            <a:br>
              <a:rPr lang="en-US" b="0" u="none"/>
            </a:br>
            <a:r>
              <a:rPr lang="en-US" b="0" u="none"/>
              <a:t/>
            </a:r>
            <a:br>
              <a:rPr lang="en-US" b="0" u="none"/>
            </a:br>
            <a:r>
              <a:rPr lang="en-US" b="0" u="none"/>
              <a:t>The Indus Valley was home to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the largest of the four ancient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urban civilizations</a:t>
            </a:r>
            <a:r>
              <a:rPr lang="en-US" b="0" u="none"/>
              <a:t> of Egypt, </a:t>
            </a:r>
          </a:p>
          <a:p>
            <a:pPr eaLnBrk="1" hangingPunct="1"/>
            <a:r>
              <a:rPr lang="en-US" b="0" u="none"/>
              <a:t>Mesopotamia, India and China. </a:t>
            </a:r>
          </a:p>
          <a:p>
            <a:pPr eaLnBrk="1" hangingPunct="1"/>
            <a:endParaRPr lang="en-US" b="0" u="none"/>
          </a:p>
          <a:p>
            <a:pPr eaLnBrk="1" hangingPunct="1"/>
            <a:endParaRPr lang="en-US" b="0" u="none"/>
          </a:p>
          <a:p>
            <a:pPr eaLnBrk="1" hangingPunct="1"/>
            <a:r>
              <a:rPr lang="en-US" b="0" u="none"/>
              <a:t>				     This ancient civilization was not discovered </a:t>
            </a:r>
          </a:p>
          <a:p>
            <a:pPr eaLnBrk="1" hangingPunct="1"/>
            <a:r>
              <a:rPr lang="en-US" b="0" u="none"/>
              <a:t>				     until the 1920's. </a:t>
            </a:r>
          </a:p>
          <a:p>
            <a:pPr eaLnBrk="1" hangingPunct="1"/>
            <a:r>
              <a:rPr lang="en-US" b="0" u="none"/>
              <a:t>				     Most of its ruins, including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				     major cities, remain to be excavated.</a:t>
            </a:r>
            <a:endParaRPr lang="en-US" sz="2400" b="0" u="none"/>
          </a:p>
          <a:p>
            <a:pPr eaLnBrk="1" hangingPunct="1"/>
            <a:endParaRPr lang="en-US" b="0" u="none"/>
          </a:p>
          <a:p>
            <a:pPr eaLnBrk="1" hangingPunct="1"/>
            <a:endParaRPr lang="en-US" b="0" u="none"/>
          </a:p>
        </p:txBody>
      </p:sp>
      <p:pic>
        <p:nvPicPr>
          <p:cNvPr id="71686" name="Picture 17" descr="http://www.harappa.com/har/gif/har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22" descr="Mohenjo-daro Great B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00"/>
            <a:ext cx="3962400" cy="2578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Line 23"/>
          <p:cNvSpPr>
            <a:spLocks noChangeShapeType="1"/>
          </p:cNvSpPr>
          <p:nvPr/>
        </p:nvSpPr>
        <p:spPr bwMode="auto">
          <a:xfrm>
            <a:off x="5410200" y="27432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24"/>
          <p:cNvSpPr>
            <a:spLocks noChangeShapeType="1"/>
          </p:cNvSpPr>
          <p:nvPr/>
        </p:nvSpPr>
        <p:spPr bwMode="auto">
          <a:xfrm>
            <a:off x="4343400" y="30480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Text Box 25"/>
          <p:cNvSpPr txBox="1">
            <a:spLocks noChangeArrowheads="1"/>
          </p:cNvSpPr>
          <p:nvPr/>
        </p:nvSpPr>
        <p:spPr bwMode="auto">
          <a:xfrm>
            <a:off x="4038600" y="6096000"/>
            <a:ext cx="2286000" cy="5905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1" u="none">
                <a:solidFill>
                  <a:srgbClr val="663300"/>
                </a:solidFill>
              </a:rPr>
              <a:t>Left:</a:t>
            </a:r>
            <a:r>
              <a:rPr lang="en-US" sz="1600" b="0" u="none">
                <a:solidFill>
                  <a:srgbClr val="663300"/>
                </a:solidFill>
              </a:rPr>
              <a:t> The excavated ruins of Mohenjo-daro.</a:t>
            </a:r>
          </a:p>
        </p:txBody>
      </p:sp>
      <p:sp>
        <p:nvSpPr>
          <p:cNvPr id="71691" name="Text Box 26"/>
          <p:cNvSpPr txBox="1">
            <a:spLocks noChangeArrowheads="1"/>
          </p:cNvSpPr>
          <p:nvPr/>
        </p:nvSpPr>
        <p:spPr bwMode="auto">
          <a:xfrm>
            <a:off x="6384925" y="6607175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</p:spTree>
    <p:extLst>
      <p:ext uri="{BB962C8B-B14F-4D97-AF65-F5344CB8AC3E}">
        <p14:creationId xmlns:p14="http://schemas.microsoft.com/office/powerpoint/2010/main" val="8411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8"/>
          <p:cNvSpPr txBox="1">
            <a:spLocks noChangeArrowheads="1"/>
          </p:cNvSpPr>
          <p:nvPr/>
        </p:nvSpPr>
        <p:spPr bwMode="auto">
          <a:xfrm>
            <a:off x="7239000" y="3200400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0" u="none"/>
          </a:p>
        </p:txBody>
      </p:sp>
      <p:sp>
        <p:nvSpPr>
          <p:cNvPr id="72707" name="Text Box 12"/>
          <p:cNvSpPr txBox="1">
            <a:spLocks noChangeArrowheads="1"/>
          </p:cNvSpPr>
          <p:nvPr/>
        </p:nvSpPr>
        <p:spPr bwMode="auto">
          <a:xfrm>
            <a:off x="60325" y="-34925"/>
            <a:ext cx="885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none"/>
              <a:t>CH 2: Sec. 3 </a:t>
            </a:r>
            <a:r>
              <a:rPr lang="ja-JP" altLang="en-US" sz="2000" u="none"/>
              <a:t>“</a:t>
            </a:r>
            <a:r>
              <a:rPr lang="en-US" sz="2000" u="none"/>
              <a:t>Planned Cities on the Indus</a:t>
            </a:r>
            <a:r>
              <a:rPr lang="ja-JP" altLang="en-US" sz="2000" u="none"/>
              <a:t>”</a:t>
            </a:r>
            <a:r>
              <a:rPr lang="en-US" sz="2000" u="none"/>
              <a:t>  </a:t>
            </a:r>
          </a:p>
          <a:p>
            <a:pPr eaLnBrk="1" hangingPunct="1"/>
            <a:r>
              <a:rPr lang="en-US" sz="2000" b="0" i="1" u="none"/>
              <a:t>Homework</a:t>
            </a:r>
            <a:r>
              <a:rPr lang="en-US" sz="2000" u="none"/>
              <a:t> </a:t>
            </a:r>
            <a:r>
              <a:rPr lang="en-US" sz="2000" b="0" i="1" u="none"/>
              <a:t>packet  p. </a:t>
            </a:r>
            <a:endParaRPr lang="en-US" sz="2000" u="none"/>
          </a:p>
        </p:txBody>
      </p:sp>
      <p:sp>
        <p:nvSpPr>
          <p:cNvPr id="72708" name="Text Box 13"/>
          <p:cNvSpPr txBox="1">
            <a:spLocks noChangeArrowheads="1"/>
          </p:cNvSpPr>
          <p:nvPr/>
        </p:nvSpPr>
        <p:spPr bwMode="auto">
          <a:xfrm>
            <a:off x="228600" y="685800"/>
            <a:ext cx="5791200" cy="36718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1.  What challenges did the people along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      the Indus River face?</a:t>
            </a: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28600" y="1371600"/>
            <a:ext cx="5730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0" u="none"/>
              <a:t> unpredictable rivers </a:t>
            </a:r>
          </a:p>
          <a:p>
            <a:pPr eaLnBrk="1" hangingPunct="1"/>
            <a:r>
              <a:rPr lang="en-US" b="0" u="none"/>
              <a:t>   (similar situation to Mesopotamia region)</a:t>
            </a:r>
          </a:p>
          <a:p>
            <a:pPr eaLnBrk="1" hangingPunct="1"/>
            <a:r>
              <a:rPr lang="en-US" b="0" u="none"/>
              <a:t> 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strong winds / monsoons</a:t>
            </a:r>
          </a:p>
        </p:txBody>
      </p:sp>
      <p:pic>
        <p:nvPicPr>
          <p:cNvPr id="72710" name="Picture 19" descr="\\Library\Shared\Indus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0150"/>
            <a:ext cx="69342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20"/>
          <p:cNvSpPr txBox="1">
            <a:spLocks noChangeArrowheads="1"/>
          </p:cNvSpPr>
          <p:nvPr/>
        </p:nvSpPr>
        <p:spPr bwMode="auto">
          <a:xfrm>
            <a:off x="0" y="6613525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  <p:pic>
        <p:nvPicPr>
          <p:cNvPr id="72712" name="Picture 22" descr="Indi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800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304800" y="2514600"/>
            <a:ext cx="4038600" cy="418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1600"/>
          </a:p>
        </p:txBody>
      </p:sp>
      <p:pic>
        <p:nvPicPr>
          <p:cNvPr id="4303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 autoUpdateAnimBg="0"/>
      <p:bldP spid="4303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0325" y="0"/>
            <a:ext cx="885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none"/>
              <a:t>CH 2: Sec. 3 </a:t>
            </a:r>
            <a:r>
              <a:rPr lang="ja-JP" altLang="en-US" sz="2000" u="none"/>
              <a:t>“</a:t>
            </a:r>
            <a:r>
              <a:rPr lang="en-US" sz="2000" u="none"/>
              <a:t>Planned Cities on the Indus</a:t>
            </a:r>
            <a:r>
              <a:rPr lang="ja-JP" altLang="en-US" sz="2000" u="none"/>
              <a:t>”</a:t>
            </a:r>
            <a:r>
              <a:rPr lang="en-US" sz="2000" u="none"/>
              <a:t>  </a:t>
            </a:r>
          </a:p>
          <a:p>
            <a:pPr eaLnBrk="1" hangingPunct="1"/>
            <a:r>
              <a:rPr lang="en-US" sz="2000" b="0" i="1" u="none"/>
              <a:t>Homework</a:t>
            </a:r>
            <a:r>
              <a:rPr lang="en-US" sz="2000" u="none"/>
              <a:t> </a:t>
            </a:r>
            <a:r>
              <a:rPr lang="en-US" sz="2000" b="0" i="1" u="none"/>
              <a:t>packet  p. </a:t>
            </a:r>
            <a:endParaRPr lang="en-US" sz="2000" u="none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5715000" cy="33972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2.  Name conclusions that have been drawn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     about Indus River culture?</a:t>
            </a: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</p:txBody>
      </p:sp>
      <p:pic>
        <p:nvPicPr>
          <p:cNvPr id="73732" name="Picture 4" descr="http://www.npcts.edu/history/WebChron/India/Harapp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19800" y="2286000"/>
            <a:ext cx="3124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u="none">
                <a:solidFill>
                  <a:srgbClr val="FF0000"/>
                </a:solidFill>
              </a:rPr>
              <a:t>Indus Harappan</a:t>
            </a:r>
            <a:r>
              <a:rPr lang="en-US" sz="1600" b="0" u="none"/>
              <a:t> </a:t>
            </a:r>
            <a:r>
              <a:rPr lang="en-US" sz="1600" b="0" u="none">
                <a:solidFill>
                  <a:srgbClr val="FF0000"/>
                </a:solidFill>
              </a:rPr>
              <a:t>script has not been deciphered.</a:t>
            </a:r>
            <a:r>
              <a:rPr lang="en-US" sz="1600" b="0" u="none"/>
              <a:t> </a:t>
            </a:r>
          </a:p>
          <a:p>
            <a:pPr algn="r" eaLnBrk="1" hangingPunct="1"/>
            <a:r>
              <a:rPr lang="en-US" sz="1600" b="0" u="none">
                <a:solidFill>
                  <a:srgbClr val="663300"/>
                </a:solidFill>
              </a:rPr>
              <a:t>This means basic questions about </a:t>
            </a:r>
          </a:p>
          <a:p>
            <a:pPr algn="r" eaLnBrk="1" hangingPunct="1"/>
            <a:r>
              <a:rPr lang="en-US" sz="1600" b="0" u="none">
                <a:solidFill>
                  <a:srgbClr val="663300"/>
                </a:solidFill>
              </a:rPr>
              <a:t>the people who created this highly complex culture </a:t>
            </a:r>
          </a:p>
          <a:p>
            <a:pPr algn="r" eaLnBrk="1" hangingPunct="1"/>
            <a:r>
              <a:rPr lang="en-US" sz="1600" b="0" u="none">
                <a:solidFill>
                  <a:srgbClr val="663300"/>
                </a:solidFill>
              </a:rPr>
              <a:t>are  still unanswered.</a:t>
            </a:r>
          </a:p>
        </p:txBody>
      </p:sp>
      <p:pic>
        <p:nvPicPr>
          <p:cNvPr id="73734" name="Picture 6" descr="Mohenjo-daro Great B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3550"/>
            <a:ext cx="3810000" cy="2578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886200" y="4114800"/>
            <a:ext cx="1371600" cy="26543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i="1" u="none">
                <a:solidFill>
                  <a:srgbClr val="663300"/>
                </a:solidFill>
              </a:rPr>
              <a:t>Left:</a:t>
            </a:r>
            <a:r>
              <a:rPr lang="en-US" sz="1400" b="0" u="none">
                <a:solidFill>
                  <a:srgbClr val="663300"/>
                </a:solidFill>
              </a:rPr>
              <a:t> The excavated ruins of Mohenjodaro – one of several  planned cities laid out on a grid system in the Indus region.</a:t>
            </a:r>
          </a:p>
          <a:p>
            <a:pPr algn="r" eaLnBrk="1" hangingPunct="1"/>
            <a:r>
              <a:rPr lang="en-US" sz="1400" b="0" i="1" u="none">
                <a:solidFill>
                  <a:srgbClr val="663300"/>
                </a:solidFill>
              </a:rPr>
              <a:t>Right:</a:t>
            </a:r>
            <a:r>
              <a:rPr lang="en-US" sz="1400" b="0" u="none">
                <a:solidFill>
                  <a:srgbClr val="663300"/>
                </a:solidFill>
              </a:rPr>
              <a:t>  The citadel at Mohenjodaro.</a:t>
            </a:r>
          </a:p>
        </p:txBody>
      </p:sp>
      <p:pic>
        <p:nvPicPr>
          <p:cNvPr id="73736" name="Picture 9" descr="http://www.harappa.com/har/gif/mohenjoda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95775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28600" y="1219200"/>
            <a:ext cx="571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0" u="none"/>
              <a:t> Began farming along Indus about 3,200 B.C.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Size of settled region larger </a:t>
            </a:r>
          </a:p>
          <a:p>
            <a:pPr eaLnBrk="1" hangingPunct="1"/>
            <a:r>
              <a:rPr lang="en-US" b="0" u="none"/>
              <a:t>    than Egypt or Mesopotamia.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Careful city planners; laid out in grid </a:t>
            </a:r>
          </a:p>
          <a:p>
            <a:pPr eaLnBrk="1" hangingPunct="1"/>
            <a:r>
              <a:rPr lang="en-US" b="0" u="none"/>
              <a:t>    with a defendable citadel.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Engineered sophisticated plumbing and sewage systems.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Peaceful people – few weapons found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Similarity in housing indicates little differences </a:t>
            </a:r>
          </a:p>
          <a:p>
            <a:pPr eaLnBrk="1" hangingPunct="1"/>
            <a:r>
              <a:rPr lang="en-US" b="0" u="none"/>
              <a:t>     between social classes.</a:t>
            </a:r>
          </a:p>
          <a:p>
            <a:pPr eaLnBrk="1" hangingPunct="1">
              <a:buFontTx/>
              <a:buChar char="•"/>
            </a:pPr>
            <a:r>
              <a:rPr lang="en-US" b="0" u="none"/>
              <a:t> Religious objects and symbols clearly linked to Hinduism.</a:t>
            </a:r>
          </a:p>
        </p:txBody>
      </p:sp>
      <p:pic>
        <p:nvPicPr>
          <p:cNvPr id="94220" name="Picture 12" descr="Mohenjoda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788"/>
            <a:ext cx="38862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1" name="Picture 13" descr="\\Library\Shared\Harappan dwell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6096000" y="2590800"/>
            <a:ext cx="3048000" cy="1436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0" u="none">
                <a:solidFill>
                  <a:srgbClr val="663300"/>
                </a:solidFill>
              </a:rPr>
              <a:t>Typical Harappan dwellling</a:t>
            </a:r>
          </a:p>
          <a:p>
            <a:pPr algn="r" eaLnBrk="1" hangingPunct="1">
              <a:spcBef>
                <a:spcPct val="50000"/>
              </a:spcBef>
            </a:pPr>
            <a:endParaRPr lang="en-US" sz="1600" b="0" u="none">
              <a:solidFill>
                <a:srgbClr val="6633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1600" b="0" u="none">
              <a:solidFill>
                <a:srgbClr val="6633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1600" b="0" u="none">
              <a:solidFill>
                <a:srgbClr val="663300"/>
              </a:solidFill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4860925" y="11113"/>
            <a:ext cx="4435475" cy="264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  <a:p>
            <a:pPr eaLnBrk="1" hangingPunct="1"/>
            <a:endParaRPr lang="en-US" sz="1400" b="0" u="none"/>
          </a:p>
        </p:txBody>
      </p:sp>
      <p:pic>
        <p:nvPicPr>
          <p:cNvPr id="94225" name="Picture 17" descr="\\Library\Shared\Indian mother godde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6019800" y="2895600"/>
            <a:ext cx="3124200" cy="138112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b="0" i="1" u="none">
                <a:solidFill>
                  <a:srgbClr val="663300"/>
                </a:solidFill>
              </a:rPr>
              <a:t>Above:</a:t>
            </a:r>
            <a:r>
              <a:rPr lang="en-US" sz="1400" b="0" u="none">
                <a:solidFill>
                  <a:srgbClr val="663300"/>
                </a:solidFill>
              </a:rPr>
              <a:t>  Terracota household statues such as this female goddess are found frequently in the region.  Is this religious icon an early Shiva?  Does modern Hinduism have its origins in Harappan civilization?</a:t>
            </a:r>
            <a:endParaRPr lang="en-US" sz="1400" b="0" i="1" u="none">
              <a:solidFill>
                <a:srgbClr val="663300"/>
              </a:solidFill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5029200" y="533400"/>
            <a:ext cx="1692275" cy="20193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i="1" u="none">
                <a:solidFill>
                  <a:srgbClr val="663300"/>
                </a:solidFill>
              </a:rPr>
              <a:t>Did you know?</a:t>
            </a:r>
          </a:p>
          <a:p>
            <a:pPr algn="ctr" eaLnBrk="1" hangingPunct="1"/>
            <a:endParaRPr lang="en-US" sz="1400" u="none">
              <a:solidFill>
                <a:srgbClr val="663300"/>
              </a:solidFill>
            </a:endParaRPr>
          </a:p>
          <a:p>
            <a:pPr algn="ctr" eaLnBrk="1" hangingPunct="1"/>
            <a:r>
              <a:rPr lang="en-US" sz="1400" b="0" u="none">
                <a:solidFill>
                  <a:srgbClr val="663300"/>
                </a:solidFill>
              </a:rPr>
              <a:t>Hinduism is considered to be </a:t>
            </a:r>
          </a:p>
          <a:p>
            <a:pPr algn="ctr" eaLnBrk="1" hangingPunct="1"/>
            <a:r>
              <a:rPr lang="en-US" sz="1400" b="0" u="none">
                <a:solidFill>
                  <a:srgbClr val="663300"/>
                </a:solidFill>
              </a:rPr>
              <a:t>the world</a:t>
            </a:r>
            <a:r>
              <a:rPr lang="ja-JP" altLang="en-US" sz="1400" b="0" u="none">
                <a:solidFill>
                  <a:srgbClr val="663300"/>
                </a:solidFill>
              </a:rPr>
              <a:t>’</a:t>
            </a:r>
            <a:r>
              <a:rPr lang="en-US" sz="1400" b="0" u="none">
                <a:solidFill>
                  <a:srgbClr val="663300"/>
                </a:solidFill>
              </a:rPr>
              <a:t>s oldest religion.  </a:t>
            </a:r>
          </a:p>
          <a:p>
            <a:pPr algn="ctr" eaLnBrk="1" hangingPunct="1"/>
            <a:endParaRPr lang="en-US" sz="1400" b="0" u="none">
              <a:solidFill>
                <a:srgbClr val="663300"/>
              </a:solidFill>
            </a:endParaRPr>
          </a:p>
          <a:p>
            <a:pPr algn="ctr" eaLnBrk="1" hangingPunct="1"/>
            <a:r>
              <a:rPr lang="en-US" sz="1400" b="0" u="none">
                <a:solidFill>
                  <a:srgbClr val="663300"/>
                </a:solidFill>
              </a:rPr>
              <a:t>Yet it</a:t>
            </a:r>
            <a:r>
              <a:rPr lang="ja-JP" altLang="en-US" sz="1400" b="0" u="none">
                <a:solidFill>
                  <a:srgbClr val="663300"/>
                </a:solidFill>
              </a:rPr>
              <a:t>’</a:t>
            </a:r>
            <a:r>
              <a:rPr lang="en-US" sz="1400" b="0" u="none">
                <a:solidFill>
                  <a:srgbClr val="663300"/>
                </a:solidFill>
              </a:rPr>
              <a:t>s origins have long been a mystery.</a:t>
            </a:r>
          </a:p>
        </p:txBody>
      </p:sp>
    </p:spTree>
    <p:extLst>
      <p:ext uri="{BB962C8B-B14F-4D97-AF65-F5344CB8AC3E}">
        <p14:creationId xmlns:p14="http://schemas.microsoft.com/office/powerpoint/2010/main" val="29883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 autoUpdateAnimBg="0"/>
      <p:bldP spid="94222" grpId="0" animBg="1" autoUpdateAnimBg="0"/>
      <p:bldP spid="94224" grpId="0" animBg="1" autoUpdateAnimBg="0"/>
      <p:bldP spid="94226" grpId="0" animBg="1" autoUpdateAnimBg="0"/>
      <p:bldP spid="9422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1" descr="http://www.lksd.org/kongiganak/kongiganak/ContinuousEdCarnagie/Carnagie/WorldHistory/WldHistoryCh2/indusv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090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14" descr="http://www.harappa.com/seal/graphics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17"/>
          <p:cNvSpPr>
            <a:spLocks noChangeArrowheads="1"/>
          </p:cNvSpPr>
          <p:nvPr/>
        </p:nvSpPr>
        <p:spPr bwMode="auto">
          <a:xfrm>
            <a:off x="411480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7" name="Rectangle 21"/>
          <p:cNvSpPr>
            <a:spLocks noChangeArrowheads="1"/>
          </p:cNvSpPr>
          <p:nvPr/>
        </p:nvSpPr>
        <p:spPr bwMode="auto">
          <a:xfrm>
            <a:off x="168275" y="2354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4758" name="Picture 23" descr="http://store1.yimg.com/I/harappa_1803_59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32" descr="http://www.metmuseum.org/explore/First_Cities/images/281r2.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33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0" u="none">
                <a:solidFill>
                  <a:srgbClr val="0099FF"/>
                </a:solidFill>
              </a:rPr>
              <a:t>What happened to the Harappan civilization on the Indus River?</a:t>
            </a:r>
          </a:p>
        </p:txBody>
      </p:sp>
      <p:pic>
        <p:nvPicPr>
          <p:cNvPr id="74761" name="Picture 34" descr="Priest King Mohenjo-da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0621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35" descr="\\Library\Shared\Great Bath at MohenjoDar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8958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36" descr="http://www.lksd.org/kongiganak/kongiganak/ContinuousEdCarnagie/Carnagie/WorldHistory/WldHistoryCh2/indusvalley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Picture 37" descr="http://www.metmuseum.org/explore/First_Cities/images/278Ar2.R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1000"/>
            <a:ext cx="1676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5" name="Text Box 38"/>
          <p:cNvSpPr txBox="1">
            <a:spLocks noChangeArrowheads="1"/>
          </p:cNvSpPr>
          <p:nvPr/>
        </p:nvSpPr>
        <p:spPr bwMode="auto">
          <a:xfrm>
            <a:off x="2133600" y="3657600"/>
            <a:ext cx="5121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 i="1" u="none">
                <a:solidFill>
                  <a:schemeClr val="bg1"/>
                </a:solidFill>
              </a:rPr>
              <a:t>Above:</a:t>
            </a:r>
            <a:r>
              <a:rPr lang="en-US" sz="1600" b="0" u="none">
                <a:solidFill>
                  <a:schemeClr val="bg1"/>
                </a:solidFill>
              </a:rPr>
              <a:t> The Great Bath at Mohenjo-Daro.  </a:t>
            </a:r>
          </a:p>
          <a:p>
            <a:pPr algn="ctr" eaLnBrk="1" hangingPunct="1"/>
            <a:r>
              <a:rPr lang="en-US" sz="1600" b="0" i="1" u="none">
                <a:solidFill>
                  <a:schemeClr val="bg1"/>
                </a:solidFill>
              </a:rPr>
              <a:t>Surrounding pics:</a:t>
            </a:r>
            <a:r>
              <a:rPr lang="en-US" sz="1600" b="0" u="none">
                <a:solidFill>
                  <a:schemeClr val="bg1"/>
                </a:solidFill>
              </a:rPr>
              <a:t> various Harappan artifacts.</a:t>
            </a:r>
            <a:endParaRPr lang="en-US" sz="1600" b="0" i="1" u="none">
              <a:solidFill>
                <a:schemeClr val="bg1"/>
              </a:solidFill>
            </a:endParaRPr>
          </a:p>
        </p:txBody>
      </p:sp>
      <p:sp>
        <p:nvSpPr>
          <p:cNvPr id="74766" name="Text Box 39"/>
          <p:cNvSpPr txBox="1">
            <a:spLocks noChangeArrowheads="1"/>
          </p:cNvSpPr>
          <p:nvPr/>
        </p:nvSpPr>
        <p:spPr bwMode="auto">
          <a:xfrm>
            <a:off x="4724400" y="6613525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</p:spTree>
    <p:extLst>
      <p:ext uri="{BB962C8B-B14F-4D97-AF65-F5344CB8AC3E}">
        <p14:creationId xmlns:p14="http://schemas.microsoft.com/office/powerpoint/2010/main" val="390452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3"/>
          <p:cNvGrpSpPr>
            <a:grpSpLocks/>
          </p:cNvGrpSpPr>
          <p:nvPr/>
        </p:nvGrpSpPr>
        <p:grpSpPr bwMode="auto">
          <a:xfrm>
            <a:off x="2563813" y="3032125"/>
            <a:ext cx="4017962" cy="793750"/>
            <a:chOff x="0" y="4320"/>
            <a:chExt cx="2531" cy="500"/>
          </a:xfrm>
        </p:grpSpPr>
        <p:sp>
          <p:nvSpPr>
            <p:cNvPr id="75788" name="Rectangle 20"/>
            <p:cNvSpPr>
              <a:spLocks noChangeArrowheads="1"/>
            </p:cNvSpPr>
            <p:nvPr/>
          </p:nvSpPr>
          <p:spPr bwMode="auto">
            <a:xfrm>
              <a:off x="0" y="4320"/>
              <a:ext cx="253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789" name="Rectangle 21"/>
            <p:cNvSpPr>
              <a:spLocks noChangeArrowheads="1"/>
            </p:cNvSpPr>
            <p:nvPr/>
          </p:nvSpPr>
          <p:spPr bwMode="auto">
            <a:xfrm>
              <a:off x="0" y="4320"/>
              <a:ext cx="2531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0" u="none">
                  <a:solidFill>
                    <a:srgbClr val="FFFFFF"/>
                  </a:solidFill>
                  <a:latin typeface="Tahoma" charset="0"/>
                  <a:cs typeface="Tahoma" charset="0"/>
                  <a:hlinkClick r:id="rId2"/>
                </a:rPr>
                <a:t>  </a:t>
              </a:r>
              <a:r>
                <a:rPr lang="en-US" sz="4600" b="0" u="none">
                  <a:solidFill>
                    <a:srgbClr val="FFFFFF"/>
                  </a:solidFill>
                  <a:latin typeface="Tahoma" charset="0"/>
                  <a:cs typeface="Tahoma" charset="0"/>
                </a:rPr>
                <a:t> </a:t>
              </a:r>
              <a:r>
                <a:rPr lang="en-US" sz="800" b="0" u="none">
                  <a:solidFill>
                    <a:srgbClr val="FFFFFF"/>
                  </a:solidFill>
                  <a:latin typeface="Tahoma" charset="0"/>
                  <a:cs typeface="Tahoma" charset="0"/>
                </a:rPr>
                <a:t>                      </a:t>
              </a:r>
            </a:p>
          </p:txBody>
        </p:sp>
      </p:grpSp>
      <p:sp>
        <p:nvSpPr>
          <p:cNvPr id="75779" name="Rectangle 24"/>
          <p:cNvSpPr>
            <a:spLocks noChangeArrowheads="1"/>
          </p:cNvSpPr>
          <p:nvPr/>
        </p:nvSpPr>
        <p:spPr bwMode="auto">
          <a:xfrm>
            <a:off x="-300038" y="15541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0" name="Rectangle 3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1" name="Text Box 42"/>
          <p:cNvSpPr txBox="1">
            <a:spLocks noChangeArrowheads="1"/>
          </p:cNvSpPr>
          <p:nvPr/>
        </p:nvSpPr>
        <p:spPr bwMode="auto">
          <a:xfrm>
            <a:off x="60325" y="0"/>
            <a:ext cx="885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none"/>
              <a:t>CH 2: Sec. 3 </a:t>
            </a:r>
            <a:r>
              <a:rPr lang="ja-JP" altLang="en-US" sz="2000" u="none"/>
              <a:t>“</a:t>
            </a:r>
            <a:r>
              <a:rPr lang="en-US" sz="2000" u="none"/>
              <a:t>Planned Cities on the Indus</a:t>
            </a:r>
            <a:r>
              <a:rPr lang="ja-JP" altLang="en-US" sz="2000" u="none"/>
              <a:t>”</a:t>
            </a:r>
            <a:r>
              <a:rPr lang="en-US" sz="2000" u="none"/>
              <a:t>  </a:t>
            </a:r>
          </a:p>
          <a:p>
            <a:pPr eaLnBrk="1" hangingPunct="1"/>
            <a:r>
              <a:rPr lang="en-US" sz="2000" b="0" i="1" u="none"/>
              <a:t>Homework</a:t>
            </a:r>
            <a:r>
              <a:rPr lang="en-US" sz="2000" u="none"/>
              <a:t> </a:t>
            </a:r>
            <a:r>
              <a:rPr lang="en-US" sz="2000" b="0" i="1" u="none"/>
              <a:t>packet  p. </a:t>
            </a:r>
            <a:endParaRPr lang="en-US" sz="2000" u="none"/>
          </a:p>
        </p:txBody>
      </p:sp>
      <p:sp>
        <p:nvSpPr>
          <p:cNvPr id="75782" name="Text Box 44"/>
          <p:cNvSpPr txBox="1">
            <a:spLocks noChangeArrowheads="1"/>
          </p:cNvSpPr>
          <p:nvPr/>
        </p:nvSpPr>
        <p:spPr bwMode="auto">
          <a:xfrm>
            <a:off x="228600" y="685800"/>
            <a:ext cx="8610600" cy="33972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3.  Name three theories about why the Indus Valley </a:t>
            </a:r>
          </a:p>
          <a:p>
            <a:pPr eaLnBrk="1" hangingPunct="1"/>
            <a:r>
              <a:rPr lang="en-US" b="0" u="none">
                <a:solidFill>
                  <a:srgbClr val="FF0000"/>
                </a:solidFill>
              </a:rPr>
              <a:t>     civilization ended around 1500 BCE?</a:t>
            </a: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  <a:p>
            <a:pPr eaLnBrk="1" hangingPunct="1"/>
            <a:endParaRPr lang="en-US" b="0" u="none">
              <a:solidFill>
                <a:srgbClr val="FF0000"/>
              </a:solidFill>
            </a:endParaRPr>
          </a:p>
        </p:txBody>
      </p:sp>
      <p:pic>
        <p:nvPicPr>
          <p:cNvPr id="75783" name="Picture 45" descr="\\Library\Shared\Harappans abandon their 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488"/>
            <a:ext cx="53340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 Box 46"/>
          <p:cNvSpPr txBox="1">
            <a:spLocks noChangeArrowheads="1"/>
          </p:cNvSpPr>
          <p:nvPr/>
        </p:nvSpPr>
        <p:spPr bwMode="auto">
          <a:xfrm>
            <a:off x="5715000" y="6019800"/>
            <a:ext cx="298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1" u="none"/>
              <a:t>Harappans abandoning their city.</a:t>
            </a: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304800" y="1295400"/>
            <a:ext cx="71024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0" u="none"/>
              <a:t> The river may have changed course, natural disaster</a:t>
            </a:r>
          </a:p>
          <a:p>
            <a:pPr eaLnBrk="1" hangingPunct="1"/>
            <a:r>
              <a:rPr lang="en-US" b="0" u="none"/>
              <a:t>               (caused by heavy monsoons)</a:t>
            </a:r>
          </a:p>
          <a:p>
            <a:pPr eaLnBrk="1" hangingPunct="1"/>
            <a:endParaRPr lang="en-US" b="0" u="none"/>
          </a:p>
          <a:p>
            <a:pPr eaLnBrk="1" hangingPunct="1">
              <a:buFontTx/>
              <a:buChar char="•"/>
            </a:pPr>
            <a:r>
              <a:rPr lang="en-US" b="0" u="none"/>
              <a:t> The people may have overworked the land</a:t>
            </a:r>
          </a:p>
          <a:p>
            <a:pPr eaLnBrk="1" hangingPunct="1"/>
            <a:r>
              <a:rPr lang="en-US" b="0" u="none"/>
              <a:t>     (overcutting trees, overgrazed, overfarmed land depleting nutrients)</a:t>
            </a:r>
          </a:p>
          <a:p>
            <a:pPr eaLnBrk="1" hangingPunct="1"/>
            <a:endParaRPr lang="en-US" b="0" u="none"/>
          </a:p>
          <a:p>
            <a:pPr eaLnBrk="1" hangingPunct="1">
              <a:buFontTx/>
              <a:buChar char="•"/>
            </a:pPr>
            <a:r>
              <a:rPr lang="en-US" b="0" u="none"/>
              <a:t> Invaders  </a:t>
            </a:r>
          </a:p>
          <a:p>
            <a:pPr eaLnBrk="1" hangingPunct="1"/>
            <a:r>
              <a:rPr lang="en-US" b="0" u="none"/>
              <a:t>     (What is the disputed (A.I.T.) Aryan Invasion Theory?)</a:t>
            </a:r>
          </a:p>
          <a:p>
            <a:pPr eaLnBrk="1" hangingPunct="1"/>
            <a:endParaRPr lang="en-US" b="0" u="none"/>
          </a:p>
        </p:txBody>
      </p:sp>
      <p:pic>
        <p:nvPicPr>
          <p:cNvPr id="75786" name="Picture 48" descr="\\Library\Shared\Indus 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-152400"/>
            <a:ext cx="33861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Text Box 49"/>
          <p:cNvSpPr txBox="1">
            <a:spLocks noChangeArrowheads="1"/>
          </p:cNvSpPr>
          <p:nvPr/>
        </p:nvSpPr>
        <p:spPr bwMode="auto">
          <a:xfrm>
            <a:off x="6400800" y="6629400"/>
            <a:ext cx="275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b="0" u="none">
                <a:solidFill>
                  <a:schemeClr val="bg2"/>
                </a:solidFill>
              </a:rPr>
              <a:t>PP Design of T. Loessin; Akins H.S.</a:t>
            </a:r>
          </a:p>
        </p:txBody>
      </p:sp>
    </p:spTree>
    <p:extLst>
      <p:ext uri="{BB962C8B-B14F-4D97-AF65-F5344CB8AC3E}">
        <p14:creationId xmlns:p14="http://schemas.microsoft.com/office/powerpoint/2010/main" val="42273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49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57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On-screen Show (4:3)</PresentationFormat>
  <Paragraphs>130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 Olkkonen</dc:creator>
  <cp:lastModifiedBy>Betsy Hartwig</cp:lastModifiedBy>
  <cp:revision>1</cp:revision>
  <dcterms:created xsi:type="dcterms:W3CDTF">2014-09-05T18:46:59Z</dcterms:created>
  <dcterms:modified xsi:type="dcterms:W3CDTF">2014-09-07T21:01:44Z</dcterms:modified>
</cp:coreProperties>
</file>