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0" d="100"/>
          <a:sy n="50" d="100"/>
        </p:scale>
        <p:origin x="1086"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E214D-4088-E34D-BA04-E966002C6D05}" type="datetimeFigureOut">
              <a:rPr lang="en-US" smtClean="0"/>
              <a:t>9/7/2014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16EB1-B20F-E348-B84A-FCEA2476DDD7}" type="slidenum">
              <a:rPr lang="en-US" smtClean="0"/>
              <a:t>‹#›</a:t>
            </a:fld>
            <a:endParaRPr lang="en-US"/>
          </a:p>
        </p:txBody>
      </p:sp>
    </p:spTree>
    <p:extLst>
      <p:ext uri="{BB962C8B-B14F-4D97-AF65-F5344CB8AC3E}">
        <p14:creationId xmlns:p14="http://schemas.microsoft.com/office/powerpoint/2010/main" val="15580901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home.echo-on.net/~smithda/hammurabi.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home.echo-on.net/~smithda/hanginggardens.html" TargetMode="External"/><Relationship Id="rId4" Type="http://schemas.openxmlformats.org/officeDocument/2006/relationships/hyperlink" Target="http://home.echo-on.net/~smithda/legalconcept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C58E20E6-1F60-E54C-9454-43A45431972C}" type="slidenum">
              <a:rPr lang="en-US" b="0" u="none"/>
              <a:pPr eaLnBrk="1" hangingPunct="1"/>
              <a:t>1</a:t>
            </a:fld>
            <a:endParaRPr lang="en-US" b="0" u="none"/>
          </a:p>
        </p:txBody>
      </p:sp>
    </p:spTree>
    <p:extLst>
      <p:ext uri="{BB962C8B-B14F-4D97-AF65-F5344CB8AC3E}">
        <p14:creationId xmlns:p14="http://schemas.microsoft.com/office/powerpoint/2010/main" val="3162977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317DFF99-A190-F345-BA18-A1E313B67D1F}" type="slidenum">
              <a:rPr lang="en-US" b="0" u="none"/>
              <a:pPr eaLnBrk="1" hangingPunct="1"/>
              <a:t>10</a:t>
            </a:fld>
            <a:endParaRPr lang="en-US" b="0" u="none"/>
          </a:p>
        </p:txBody>
      </p:sp>
    </p:spTree>
    <p:extLst>
      <p:ext uri="{BB962C8B-B14F-4D97-AF65-F5344CB8AC3E}">
        <p14:creationId xmlns:p14="http://schemas.microsoft.com/office/powerpoint/2010/main" val="3463637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829AB4B1-CB91-A84F-9FF7-C80BFE1D1F7B}" type="slidenum">
              <a:rPr lang="en-US" b="0" u="none"/>
              <a:pPr eaLnBrk="1" hangingPunct="1"/>
              <a:t>11</a:t>
            </a:fld>
            <a:endParaRPr lang="en-US" b="0" u="none"/>
          </a:p>
        </p:txBody>
      </p:sp>
    </p:spTree>
    <p:extLst>
      <p:ext uri="{BB962C8B-B14F-4D97-AF65-F5344CB8AC3E}">
        <p14:creationId xmlns:p14="http://schemas.microsoft.com/office/powerpoint/2010/main" val="961870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8C71D865-8222-8F49-9989-39A34A63480D}" type="slidenum">
              <a:rPr lang="en-US" b="0" u="none"/>
              <a:pPr eaLnBrk="1" hangingPunct="1"/>
              <a:t>12</a:t>
            </a:fld>
            <a:endParaRPr lang="en-US" b="0" u="none"/>
          </a:p>
        </p:txBody>
      </p:sp>
    </p:spTree>
    <p:extLst>
      <p:ext uri="{BB962C8B-B14F-4D97-AF65-F5344CB8AC3E}">
        <p14:creationId xmlns:p14="http://schemas.microsoft.com/office/powerpoint/2010/main" val="371203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1ED40C70-6DA6-EC4B-89BF-B2FB58ADAAFF}" type="slidenum">
              <a:rPr lang="en-US" b="0" u="none"/>
              <a:pPr eaLnBrk="1" hangingPunct="1"/>
              <a:t>13</a:t>
            </a:fld>
            <a:endParaRPr lang="en-US" b="0" u="none"/>
          </a:p>
        </p:txBody>
      </p:sp>
    </p:spTree>
    <p:extLst>
      <p:ext uri="{BB962C8B-B14F-4D97-AF65-F5344CB8AC3E}">
        <p14:creationId xmlns:p14="http://schemas.microsoft.com/office/powerpoint/2010/main" val="2348303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5083B167-FF4C-8643-8069-6EB653615E73}" type="slidenum">
              <a:rPr lang="en-US" b="0" u="none"/>
              <a:pPr eaLnBrk="1" hangingPunct="1"/>
              <a:t>14</a:t>
            </a:fld>
            <a:endParaRPr lang="en-US" b="0" u="none"/>
          </a:p>
        </p:txBody>
      </p:sp>
    </p:spTree>
    <p:extLst>
      <p:ext uri="{BB962C8B-B14F-4D97-AF65-F5344CB8AC3E}">
        <p14:creationId xmlns:p14="http://schemas.microsoft.com/office/powerpoint/2010/main" val="2690708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643826C8-3C2B-1C48-A768-6092B1F3FD65}" type="slidenum">
              <a:rPr lang="en-US" b="0" u="none"/>
              <a:pPr eaLnBrk="1" hangingPunct="1"/>
              <a:t>15</a:t>
            </a:fld>
            <a:endParaRPr lang="en-US" b="0" u="none"/>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Arial" charset="0"/>
              </a:rPr>
              <a:t>Cylinder seal of Ibni-sharrum, a scribe of Shar-kali-sharri</a:t>
            </a:r>
            <a:r>
              <a:rPr lang="en-US">
                <a:solidFill>
                  <a:srgbClr val="000000"/>
                </a:solidFill>
                <a:latin typeface="Arial" charset="0"/>
              </a:rPr>
              <a:t> (left) </a:t>
            </a:r>
            <a:r>
              <a:rPr lang="en-US" b="1">
                <a:solidFill>
                  <a:srgbClr val="000000"/>
                </a:solidFill>
                <a:latin typeface="Arial" charset="0"/>
              </a:rPr>
              <a:t>and impression</a:t>
            </a:r>
            <a:r>
              <a:rPr lang="en-US">
                <a:solidFill>
                  <a:srgbClr val="000000"/>
                </a:solidFill>
                <a:latin typeface="Arial" charset="0"/>
              </a:rPr>
              <a:t> (right), ca. 2183–2159 B.C.; Akkadian, reign of Shar-kali-sharri. Mesopotamia. Cuneiform inscription in Old Akkadian. Serpentine; H. 3.9 cm (1 1/2 in.); Diam. 2.6 cm (1 in.). Musée du Louvre, Département des Antiquités Orientales, Paris  AO 22303.</a:t>
            </a:r>
            <a:r>
              <a:rPr lang="en-US">
                <a:latin typeface="Times New Roman" charset="0"/>
              </a:rPr>
              <a:t/>
            </a:r>
            <a:br>
              <a:rPr lang="en-US">
                <a:latin typeface="Times New Roman" charset="0"/>
              </a:rPr>
            </a:br>
            <a:r>
              <a:rPr lang="en-US">
                <a:latin typeface="Times New Roman" charset="0"/>
              </a:rPr>
              <a:t> </a:t>
            </a:r>
          </a:p>
          <a:p>
            <a:pPr eaLnBrk="1" hangingPunct="1"/>
            <a:r>
              <a:rPr lang="en-US">
                <a:latin typeface="Times New Roman" charset="0"/>
              </a:rPr>
              <a:t>     </a:t>
            </a:r>
            <a:r>
              <a:rPr lang="en-US">
                <a:latin typeface="Arial" charset="0"/>
              </a:rPr>
              <a:t>This seal, which according to the cuneiform inscription belonged to Ibni-sharrum, the scribe of king Shar-kali-sharri, is one of the finest examples of the perfection achieved by the engravers of the Akkadian period. Two nude heroes with long curls are represented kneeling on one knee in a strictly symmetrical composition. Each of them holds a vase with water gushing forth, a symbol of fertility and abundance; two water buffalo are drinking from them. Underneath, a river winds its way between the mountains, represented in a conventional manner by a motif composed of two lines of scales. In the center of the composition, the text panel containing the inscription is supported on the backs of the buffalo. These animals are evidence of the relations existing between the Akkadian Empire and the region of Meluhha, identified with the Indus Valley, where they originated. The engraver carefully detailed their powerful musculature and their spectacular horns, which he depicted as they appear on Indus seals in a view from above. The calm equilibrium of the composition, based on horizontal and vertical lines, confers on this minuscule relief a monumentality entirely characteristic of the late Akkadian period style. Seals of this quality were the monopoly of relatives of the royal family or of high officials, and probably came from a workshop, where production was reserved for these elite figures. </a:t>
            </a:r>
          </a:p>
        </p:txBody>
      </p:sp>
    </p:spTree>
    <p:extLst>
      <p:ext uri="{BB962C8B-B14F-4D97-AF65-F5344CB8AC3E}">
        <p14:creationId xmlns:p14="http://schemas.microsoft.com/office/powerpoint/2010/main" val="134421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07CE0201-9499-0647-A7BE-6964410F8EBB}" type="slidenum">
              <a:rPr lang="en-US" b="0" u="none"/>
              <a:pPr eaLnBrk="1" hangingPunct="1"/>
              <a:t>16</a:t>
            </a:fld>
            <a:endParaRPr lang="en-US" b="0" u="none"/>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994595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9E717E98-FEA1-0F4B-B261-DE729C54E408}" type="slidenum">
              <a:rPr lang="en-US" b="0" u="none"/>
              <a:pPr eaLnBrk="1" hangingPunct="1"/>
              <a:t>17</a:t>
            </a:fld>
            <a:endParaRPr lang="en-US" b="0" u="none"/>
          </a:p>
        </p:txBody>
      </p:sp>
    </p:spTree>
    <p:extLst>
      <p:ext uri="{BB962C8B-B14F-4D97-AF65-F5344CB8AC3E}">
        <p14:creationId xmlns:p14="http://schemas.microsoft.com/office/powerpoint/2010/main" val="4052829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E07D858E-F565-B044-AE3B-4531EAE8558B}" type="slidenum">
              <a:rPr lang="en-US" b="0" u="none"/>
              <a:pPr eaLnBrk="1" hangingPunct="1"/>
              <a:t>18</a:t>
            </a:fld>
            <a:endParaRPr lang="en-US" b="0" u="none"/>
          </a:p>
        </p:txBody>
      </p:sp>
    </p:spTree>
    <p:extLst>
      <p:ext uri="{BB962C8B-B14F-4D97-AF65-F5344CB8AC3E}">
        <p14:creationId xmlns:p14="http://schemas.microsoft.com/office/powerpoint/2010/main" val="3069460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5A457E7F-1E9A-9842-92D0-E21988419508}" type="slidenum">
              <a:rPr lang="en-US" b="0" u="none"/>
              <a:pPr eaLnBrk="1" hangingPunct="1"/>
              <a:t>19</a:t>
            </a:fld>
            <a:endParaRPr lang="en-US" b="0" u="none"/>
          </a:p>
        </p:txBody>
      </p:sp>
    </p:spTree>
    <p:extLst>
      <p:ext uri="{BB962C8B-B14F-4D97-AF65-F5344CB8AC3E}">
        <p14:creationId xmlns:p14="http://schemas.microsoft.com/office/powerpoint/2010/main" val="1810149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0C71C6D0-72E1-C743-9FB9-7C8638F44291}" type="slidenum">
              <a:rPr lang="en-US" b="0" u="none"/>
              <a:pPr eaLnBrk="1" hangingPunct="1"/>
              <a:t>2</a:t>
            </a:fld>
            <a:endParaRPr lang="en-US" b="0" u="none"/>
          </a:p>
        </p:txBody>
      </p:sp>
    </p:spTree>
    <p:extLst>
      <p:ext uri="{BB962C8B-B14F-4D97-AF65-F5344CB8AC3E}">
        <p14:creationId xmlns:p14="http://schemas.microsoft.com/office/powerpoint/2010/main" val="891472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AE406770-973F-9F42-8352-FF280D48AD66}" type="slidenum">
              <a:rPr lang="en-US" b="0" u="none"/>
              <a:pPr eaLnBrk="1" hangingPunct="1"/>
              <a:t>20</a:t>
            </a:fld>
            <a:endParaRPr lang="en-US" b="0" u="none"/>
          </a:p>
        </p:txBody>
      </p:sp>
    </p:spTree>
    <p:extLst>
      <p:ext uri="{BB962C8B-B14F-4D97-AF65-F5344CB8AC3E}">
        <p14:creationId xmlns:p14="http://schemas.microsoft.com/office/powerpoint/2010/main" val="832266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ACCA733F-77E9-0F45-8022-D140CCD70D27}" type="slidenum">
              <a:rPr lang="en-US" b="0" u="none"/>
              <a:pPr eaLnBrk="1" hangingPunct="1"/>
              <a:t>21</a:t>
            </a:fld>
            <a:endParaRPr lang="en-US" b="0" u="none"/>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New Roman" charset="0"/>
              </a:rPr>
              <a:t>   The Babylonian civilization, which endured from the 18th until the 6th century BC, was, like the Sumerian that preceded it, urban in character, although based on agriculture rather than industry. The country consisted of a dozen or so cities, surrounded by villages and hamlets. At the head of the political structure was the king, a more or less absolute monarch who exercised legislative and judicial as well as executive powers. </a:t>
            </a:r>
          </a:p>
          <a:p>
            <a:pPr eaLnBrk="1" hangingPunct="1"/>
            <a:r>
              <a:rPr lang="en-US">
                <a:latin typeface="Times New Roman" charset="0"/>
              </a:rPr>
              <a:t>     The Babylonians modified and transformed their Sumerian heritage in accordance with their own culture and ethos. The resulting way of life proved to be so effective that it underwent relatively little change for some 1200 years. It exerted influence on all the neighboring countries, especially the kingdom of Assyria, which adopted Babylonian culture almost in its entirety. </a:t>
            </a:r>
          </a:p>
          <a:p>
            <a:pPr eaLnBrk="1" hangingPunct="1"/>
            <a:r>
              <a:rPr lang="en-US">
                <a:latin typeface="Times New Roman" charset="0"/>
              </a:rPr>
              <a:t>     More than 1200 years had elapsed from the glorious reign of </a:t>
            </a:r>
            <a:r>
              <a:rPr lang="en-US">
                <a:latin typeface="Times New Roman" charset="0"/>
                <a:hlinkClick r:id="rId3"/>
              </a:rPr>
              <a:t>Hammurabi</a:t>
            </a:r>
            <a:r>
              <a:rPr lang="en-US">
                <a:latin typeface="Times New Roman" charset="0"/>
              </a:rPr>
              <a:t> to the subjugation of Babylonia by the Persians. During this long span of time the Babylonian social structure, economic organization, arts and crafts, science and literature, judicial system, and religious beliefs underwent considerable modification, but generally only in details, not in essence. Grounded almost wholly on the culture of Sumer, Babylonian cultural achievements left a deep impression on the entire ancient world, and particularly on the Hebrews and the Greeks. Even present-day civilization is indebted culturally to Babylonian civilization to some extent. For instance, Babylonian influence is pervasive throughout the Bible and in the works of such Greek poets as Homer and Hesiod, in the geometry of the Greek mathematician Euclid, in astronomy, in astrology, and in heraldry. Babylonian </a:t>
            </a:r>
            <a:r>
              <a:rPr lang="en-US">
                <a:latin typeface="Times New Roman" charset="0"/>
                <a:hlinkClick r:id="rId4"/>
              </a:rPr>
              <a:t>legal concepts</a:t>
            </a:r>
            <a:r>
              <a:rPr lang="en-US">
                <a:latin typeface="Times New Roman" charset="0"/>
              </a:rPr>
              <a:t> have been inherited, in one form or another, by many civilizations around the world. Babylonian art and architecture continues to amaze contemporary historians. One such example, a wonder of the ancient world, was the Babylonian </a:t>
            </a:r>
            <a:r>
              <a:rPr lang="en-US">
                <a:latin typeface="Times New Roman" charset="0"/>
                <a:hlinkClick r:id="rId5"/>
              </a:rPr>
              <a:t>Hanging Gardens</a:t>
            </a:r>
            <a:r>
              <a:rPr lang="en-US">
                <a:latin typeface="Times New Roman" charset="0"/>
              </a:rPr>
              <a:t>. </a:t>
            </a:r>
          </a:p>
          <a:p>
            <a:pPr eaLnBrk="1" hangingPunct="1"/>
            <a:endParaRPr lang="en-US">
              <a:latin typeface="Times New Roman" charset="0"/>
            </a:endParaRPr>
          </a:p>
        </p:txBody>
      </p:sp>
    </p:spTree>
    <p:extLst>
      <p:ext uri="{BB962C8B-B14F-4D97-AF65-F5344CB8AC3E}">
        <p14:creationId xmlns:p14="http://schemas.microsoft.com/office/powerpoint/2010/main" val="386269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643D081D-1CD5-7646-9779-BE26AAB92360}" type="slidenum">
              <a:rPr lang="en-US" b="0" u="none"/>
              <a:pPr eaLnBrk="1" hangingPunct="1"/>
              <a:t>3</a:t>
            </a:fld>
            <a:endParaRPr lang="en-US" b="0" u="none"/>
          </a:p>
        </p:txBody>
      </p:sp>
    </p:spTree>
    <p:extLst>
      <p:ext uri="{BB962C8B-B14F-4D97-AF65-F5344CB8AC3E}">
        <p14:creationId xmlns:p14="http://schemas.microsoft.com/office/powerpoint/2010/main" val="5914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4A79CAED-7A30-1A40-9970-0BAA3CF0447B}" type="slidenum">
              <a:rPr lang="en-US" b="0" u="none"/>
              <a:pPr eaLnBrk="1" hangingPunct="1"/>
              <a:t>4</a:t>
            </a:fld>
            <a:endParaRPr lang="en-US" b="0" u="none"/>
          </a:p>
        </p:txBody>
      </p:sp>
    </p:spTree>
    <p:extLst>
      <p:ext uri="{BB962C8B-B14F-4D97-AF65-F5344CB8AC3E}">
        <p14:creationId xmlns:p14="http://schemas.microsoft.com/office/powerpoint/2010/main" val="249714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C550E36A-F0B2-2944-AED7-3B3AEF24BE18}" type="slidenum">
              <a:rPr lang="en-US" b="0" u="none"/>
              <a:pPr eaLnBrk="1" hangingPunct="1"/>
              <a:t>5</a:t>
            </a:fld>
            <a:endParaRPr lang="en-US" b="0" u="none"/>
          </a:p>
        </p:txBody>
      </p:sp>
    </p:spTree>
    <p:extLst>
      <p:ext uri="{BB962C8B-B14F-4D97-AF65-F5344CB8AC3E}">
        <p14:creationId xmlns:p14="http://schemas.microsoft.com/office/powerpoint/2010/main" val="3364028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B5AC1557-53FD-0145-8899-0B0CE2CE6216}" type="slidenum">
              <a:rPr lang="en-US" b="0" u="none"/>
              <a:pPr eaLnBrk="1" hangingPunct="1"/>
              <a:t>6</a:t>
            </a:fld>
            <a:endParaRPr lang="en-US" b="0" u="none"/>
          </a:p>
        </p:txBody>
      </p:sp>
    </p:spTree>
    <p:extLst>
      <p:ext uri="{BB962C8B-B14F-4D97-AF65-F5344CB8AC3E}">
        <p14:creationId xmlns:p14="http://schemas.microsoft.com/office/powerpoint/2010/main" val="162726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494C95A5-0752-324D-A9B4-B124F790F899}" type="slidenum">
              <a:rPr lang="en-US" b="0" u="none"/>
              <a:pPr eaLnBrk="1" hangingPunct="1"/>
              <a:t>7</a:t>
            </a:fld>
            <a:endParaRPr lang="en-US" b="0" u="none"/>
          </a:p>
        </p:txBody>
      </p:sp>
    </p:spTree>
    <p:extLst>
      <p:ext uri="{BB962C8B-B14F-4D97-AF65-F5344CB8AC3E}">
        <p14:creationId xmlns:p14="http://schemas.microsoft.com/office/powerpoint/2010/main" val="50835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27A372C8-72DB-9143-93EC-F8F497E044E5}" type="slidenum">
              <a:rPr lang="en-US" b="0" u="none"/>
              <a:pPr eaLnBrk="1" hangingPunct="1"/>
              <a:t>8</a:t>
            </a:fld>
            <a:endParaRPr lang="en-US" b="0" u="none"/>
          </a:p>
        </p:txBody>
      </p:sp>
    </p:spTree>
    <p:extLst>
      <p:ext uri="{BB962C8B-B14F-4D97-AF65-F5344CB8AC3E}">
        <p14:creationId xmlns:p14="http://schemas.microsoft.com/office/powerpoint/2010/main" val="2153105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73DE0126-B5E4-D544-AD7A-EE87EE5BDF62}" type="slidenum">
              <a:rPr lang="en-US" b="0" u="none"/>
              <a:pPr eaLnBrk="1" hangingPunct="1"/>
              <a:t>9</a:t>
            </a:fld>
            <a:endParaRPr lang="en-US" b="0" u="none"/>
          </a:p>
        </p:txBody>
      </p:sp>
    </p:spTree>
    <p:extLst>
      <p:ext uri="{BB962C8B-B14F-4D97-AF65-F5344CB8AC3E}">
        <p14:creationId xmlns:p14="http://schemas.microsoft.com/office/powerpoint/2010/main" val="3718920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B07228-DB5D-FF49-BBD2-5D0D50E60CC9}"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124556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07228-DB5D-FF49-BBD2-5D0D50E60CC9}"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1064519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07228-DB5D-FF49-BBD2-5D0D50E60CC9}"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166208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07228-DB5D-FF49-BBD2-5D0D50E60CC9}"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397450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07228-DB5D-FF49-BBD2-5D0D50E60CC9}"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167550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B07228-DB5D-FF49-BBD2-5D0D50E60CC9}"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260838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B07228-DB5D-FF49-BBD2-5D0D50E60CC9}" type="datetimeFigureOut">
              <a:rPr lang="en-US" smtClean="0"/>
              <a:t>9/7/2014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191154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B07228-DB5D-FF49-BBD2-5D0D50E60CC9}" type="datetimeFigureOut">
              <a:rPr lang="en-US" smtClean="0"/>
              <a:t>9/7/2014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206950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07228-DB5D-FF49-BBD2-5D0D50E60CC9}" type="datetimeFigureOut">
              <a:rPr lang="en-US" smtClean="0"/>
              <a:t>9/7/2014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89849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07228-DB5D-FF49-BBD2-5D0D50E60CC9}"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67899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07228-DB5D-FF49-BBD2-5D0D50E60CC9}"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409387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07228-DB5D-FF49-BBD2-5D0D50E60CC9}" type="datetimeFigureOut">
              <a:rPr lang="en-US" smtClean="0"/>
              <a:t>9/7/2014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D2765-54E7-CE40-8E19-5079DF63946F}" type="slidenum">
              <a:rPr lang="en-US" smtClean="0"/>
              <a:t>‹#›</a:t>
            </a:fld>
            <a:endParaRPr lang="en-US"/>
          </a:p>
        </p:txBody>
      </p:sp>
    </p:spTree>
    <p:extLst>
      <p:ext uri="{BB962C8B-B14F-4D97-AF65-F5344CB8AC3E}">
        <p14:creationId xmlns:p14="http://schemas.microsoft.com/office/powerpoint/2010/main" val="576782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gilgamesh.psnc.p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www.metmuseum.org/explore/First_Cities/writing_meso_object_341.asp"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usc.edu/dept/LAS/wsrp/educational_site/ancient_texts/Cuneiform_e.shtml" TargetMode="External"/><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www.metmuseum.org/explore/First_Cities/seals_meso_object_135.asp"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www.metmuseum.org/explore/First_Cities/ruler_meso_object_8.asp"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12725" y="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5123" name="Text Box 3"/>
          <p:cNvSpPr txBox="1">
            <a:spLocks noChangeArrowheads="1"/>
          </p:cNvSpPr>
          <p:nvPr/>
        </p:nvSpPr>
        <p:spPr bwMode="auto">
          <a:xfrm>
            <a:off x="304800" y="5334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pic>
        <p:nvPicPr>
          <p:cNvPr id="5124" name="Picture 4" descr="http://www.metmuseum.org/toah/ht/02/wam/hgwam_l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838200"/>
            <a:ext cx="2308225" cy="219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Text Box 5"/>
          <p:cNvSpPr txBox="1">
            <a:spLocks noChangeArrowheads="1"/>
          </p:cNvSpPr>
          <p:nvPr/>
        </p:nvSpPr>
        <p:spPr bwMode="auto">
          <a:xfrm>
            <a:off x="212725" y="879475"/>
            <a:ext cx="672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  GEOGRAPHY</a:t>
            </a:r>
          </a:p>
        </p:txBody>
      </p:sp>
      <p:sp>
        <p:nvSpPr>
          <p:cNvPr id="7174" name="Text Box 6"/>
          <p:cNvSpPr txBox="1">
            <a:spLocks noChangeArrowheads="1"/>
          </p:cNvSpPr>
          <p:nvPr/>
        </p:nvSpPr>
        <p:spPr bwMode="auto">
          <a:xfrm>
            <a:off x="381000" y="1143000"/>
            <a:ext cx="6873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A.  Mostly dry desert climate in SW Asia (Middle East)</a:t>
            </a:r>
          </a:p>
        </p:txBody>
      </p:sp>
      <p:sp>
        <p:nvSpPr>
          <p:cNvPr id="5127" name="Text Box 7"/>
          <p:cNvSpPr txBox="1">
            <a:spLocks noChangeArrowheads="1"/>
          </p:cNvSpPr>
          <p:nvPr/>
        </p:nvSpPr>
        <p:spPr bwMode="auto">
          <a:xfrm>
            <a:off x="7086600" y="2819400"/>
            <a:ext cx="2057400" cy="703263"/>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spcBef>
                <a:spcPct val="50000"/>
              </a:spcBef>
            </a:pPr>
            <a:r>
              <a:rPr lang="en-US" sz="1600" u="none"/>
              <a:t>SW Asia  </a:t>
            </a:r>
          </a:p>
          <a:p>
            <a:pPr algn="ctr" eaLnBrk="1" hangingPunct="1">
              <a:spcBef>
                <a:spcPct val="50000"/>
              </a:spcBef>
            </a:pPr>
            <a:r>
              <a:rPr lang="en-US" sz="1600" u="none"/>
              <a:t>  (the Middle East)</a:t>
            </a:r>
          </a:p>
        </p:txBody>
      </p:sp>
      <p:sp>
        <p:nvSpPr>
          <p:cNvPr id="5128" name="Text Box 8"/>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pic>
        <p:nvPicPr>
          <p:cNvPr id="7177" name="Picture 9" descr="http://home.cfl.rr.com/crossland/mesopotamia_ma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7086600" cy="453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8" name="Freeform 10"/>
          <p:cNvSpPr>
            <a:spLocks/>
          </p:cNvSpPr>
          <p:nvPr/>
        </p:nvSpPr>
        <p:spPr bwMode="auto">
          <a:xfrm>
            <a:off x="1676400" y="3581400"/>
            <a:ext cx="4010025" cy="2871788"/>
          </a:xfrm>
          <a:custGeom>
            <a:avLst/>
            <a:gdLst>
              <a:gd name="T0" fmla="*/ 26 w 2478"/>
              <a:gd name="T1" fmla="*/ 1428 h 1809"/>
              <a:gd name="T2" fmla="*/ 18 w 2478"/>
              <a:gd name="T3" fmla="*/ 1582 h 1809"/>
              <a:gd name="T4" fmla="*/ 245 w 2478"/>
              <a:gd name="T5" fmla="*/ 1606 h 1809"/>
              <a:gd name="T6" fmla="*/ 383 w 2478"/>
              <a:gd name="T7" fmla="*/ 1330 h 1809"/>
              <a:gd name="T8" fmla="*/ 456 w 2478"/>
              <a:gd name="T9" fmla="*/ 1184 h 1809"/>
              <a:gd name="T10" fmla="*/ 602 w 2478"/>
              <a:gd name="T11" fmla="*/ 933 h 1809"/>
              <a:gd name="T12" fmla="*/ 853 w 2478"/>
              <a:gd name="T13" fmla="*/ 681 h 1809"/>
              <a:gd name="T14" fmla="*/ 1007 w 2478"/>
              <a:gd name="T15" fmla="*/ 681 h 1809"/>
              <a:gd name="T16" fmla="*/ 1178 w 2478"/>
              <a:gd name="T17" fmla="*/ 868 h 1809"/>
              <a:gd name="T18" fmla="*/ 1299 w 2478"/>
              <a:gd name="T19" fmla="*/ 1014 h 1809"/>
              <a:gd name="T20" fmla="*/ 1413 w 2478"/>
              <a:gd name="T21" fmla="*/ 1127 h 1809"/>
              <a:gd name="T22" fmla="*/ 1551 w 2478"/>
              <a:gd name="T23" fmla="*/ 1330 h 1809"/>
              <a:gd name="T24" fmla="*/ 1794 w 2478"/>
              <a:gd name="T25" fmla="*/ 1655 h 1809"/>
              <a:gd name="T26" fmla="*/ 1973 w 2478"/>
              <a:gd name="T27" fmla="*/ 1793 h 1809"/>
              <a:gd name="T28" fmla="*/ 2127 w 2478"/>
              <a:gd name="T29" fmla="*/ 1785 h 1809"/>
              <a:gd name="T30" fmla="*/ 2395 w 2478"/>
              <a:gd name="T31" fmla="*/ 1671 h 1809"/>
              <a:gd name="T32" fmla="*/ 2468 w 2478"/>
              <a:gd name="T33" fmla="*/ 1549 h 1809"/>
              <a:gd name="T34" fmla="*/ 2443 w 2478"/>
              <a:gd name="T35" fmla="*/ 1403 h 1809"/>
              <a:gd name="T36" fmla="*/ 2289 w 2478"/>
              <a:gd name="T37" fmla="*/ 1160 h 1809"/>
              <a:gd name="T38" fmla="*/ 2240 w 2478"/>
              <a:gd name="T39" fmla="*/ 1079 h 1809"/>
              <a:gd name="T40" fmla="*/ 2167 w 2478"/>
              <a:gd name="T41" fmla="*/ 973 h 1809"/>
              <a:gd name="T42" fmla="*/ 2021 w 2478"/>
              <a:gd name="T43" fmla="*/ 698 h 1809"/>
              <a:gd name="T44" fmla="*/ 1956 w 2478"/>
              <a:gd name="T45" fmla="*/ 592 h 1809"/>
              <a:gd name="T46" fmla="*/ 1802 w 2478"/>
              <a:gd name="T47" fmla="*/ 332 h 1809"/>
              <a:gd name="T48" fmla="*/ 1632 w 2478"/>
              <a:gd name="T49" fmla="*/ 122 h 1809"/>
              <a:gd name="T50" fmla="*/ 1380 w 2478"/>
              <a:gd name="T51" fmla="*/ 0 h 1809"/>
              <a:gd name="T52" fmla="*/ 1064 w 2478"/>
              <a:gd name="T53" fmla="*/ 57 h 1809"/>
              <a:gd name="T54" fmla="*/ 910 w 2478"/>
              <a:gd name="T55" fmla="*/ 113 h 1809"/>
              <a:gd name="T56" fmla="*/ 748 w 2478"/>
              <a:gd name="T57" fmla="*/ 203 h 1809"/>
              <a:gd name="T58" fmla="*/ 577 w 2478"/>
              <a:gd name="T59" fmla="*/ 300 h 1809"/>
              <a:gd name="T60" fmla="*/ 512 w 2478"/>
              <a:gd name="T61" fmla="*/ 332 h 1809"/>
              <a:gd name="T62" fmla="*/ 456 w 2478"/>
              <a:gd name="T63" fmla="*/ 389 h 1809"/>
              <a:gd name="T64" fmla="*/ 310 w 2478"/>
              <a:gd name="T65" fmla="*/ 681 h 1809"/>
              <a:gd name="T66" fmla="*/ 147 w 2478"/>
              <a:gd name="T67" fmla="*/ 1168 h 1809"/>
              <a:gd name="T68" fmla="*/ 18 w 2478"/>
              <a:gd name="T69" fmla="*/ 1428 h 18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8"/>
              <a:gd name="T106" fmla="*/ 0 h 1809"/>
              <a:gd name="T107" fmla="*/ 2478 w 2478"/>
              <a:gd name="T108" fmla="*/ 1809 h 18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8" h="1809">
                <a:moveTo>
                  <a:pt x="26" y="1379"/>
                </a:moveTo>
                <a:cubicBezTo>
                  <a:pt x="0" y="1458"/>
                  <a:pt x="32" y="1346"/>
                  <a:pt x="26" y="1428"/>
                </a:cubicBezTo>
                <a:cubicBezTo>
                  <a:pt x="24" y="1463"/>
                  <a:pt x="9" y="1533"/>
                  <a:pt x="9" y="1533"/>
                </a:cubicBezTo>
                <a:cubicBezTo>
                  <a:pt x="12" y="1549"/>
                  <a:pt x="11" y="1567"/>
                  <a:pt x="18" y="1582"/>
                </a:cubicBezTo>
                <a:cubicBezTo>
                  <a:pt x="36" y="1621"/>
                  <a:pt x="108" y="1628"/>
                  <a:pt x="147" y="1639"/>
                </a:cubicBezTo>
                <a:cubicBezTo>
                  <a:pt x="189" y="1631"/>
                  <a:pt x="211" y="1628"/>
                  <a:pt x="245" y="1606"/>
                </a:cubicBezTo>
                <a:cubicBezTo>
                  <a:pt x="272" y="1565"/>
                  <a:pt x="292" y="1524"/>
                  <a:pt x="318" y="1484"/>
                </a:cubicBezTo>
                <a:cubicBezTo>
                  <a:pt x="332" y="1428"/>
                  <a:pt x="341" y="1372"/>
                  <a:pt x="383" y="1330"/>
                </a:cubicBezTo>
                <a:cubicBezTo>
                  <a:pt x="395" y="1295"/>
                  <a:pt x="411" y="1269"/>
                  <a:pt x="423" y="1233"/>
                </a:cubicBezTo>
                <a:cubicBezTo>
                  <a:pt x="429" y="1214"/>
                  <a:pt x="456" y="1184"/>
                  <a:pt x="456" y="1184"/>
                </a:cubicBezTo>
                <a:cubicBezTo>
                  <a:pt x="473" y="1134"/>
                  <a:pt x="491" y="1084"/>
                  <a:pt x="529" y="1046"/>
                </a:cubicBezTo>
                <a:cubicBezTo>
                  <a:pt x="543" y="1003"/>
                  <a:pt x="576" y="970"/>
                  <a:pt x="602" y="933"/>
                </a:cubicBezTo>
                <a:cubicBezTo>
                  <a:pt x="645" y="871"/>
                  <a:pt x="682" y="811"/>
                  <a:pt x="740" y="762"/>
                </a:cubicBezTo>
                <a:cubicBezTo>
                  <a:pt x="775" y="732"/>
                  <a:pt x="810" y="699"/>
                  <a:pt x="853" y="681"/>
                </a:cubicBezTo>
                <a:cubicBezTo>
                  <a:pt x="869" y="675"/>
                  <a:pt x="902" y="665"/>
                  <a:pt x="902" y="665"/>
                </a:cubicBezTo>
                <a:cubicBezTo>
                  <a:pt x="923" y="667"/>
                  <a:pt x="979" y="667"/>
                  <a:pt x="1007" y="681"/>
                </a:cubicBezTo>
                <a:cubicBezTo>
                  <a:pt x="1046" y="701"/>
                  <a:pt x="1065" y="736"/>
                  <a:pt x="1088" y="771"/>
                </a:cubicBezTo>
                <a:cubicBezTo>
                  <a:pt x="1112" y="807"/>
                  <a:pt x="1150" y="834"/>
                  <a:pt x="1178" y="868"/>
                </a:cubicBezTo>
                <a:cubicBezTo>
                  <a:pt x="1206" y="902"/>
                  <a:pt x="1236" y="934"/>
                  <a:pt x="1267" y="965"/>
                </a:cubicBezTo>
                <a:cubicBezTo>
                  <a:pt x="1281" y="979"/>
                  <a:pt x="1285" y="1001"/>
                  <a:pt x="1299" y="1014"/>
                </a:cubicBezTo>
                <a:cubicBezTo>
                  <a:pt x="1318" y="1031"/>
                  <a:pt x="1340" y="1043"/>
                  <a:pt x="1356" y="1063"/>
                </a:cubicBezTo>
                <a:cubicBezTo>
                  <a:pt x="1374" y="1086"/>
                  <a:pt x="1413" y="1127"/>
                  <a:pt x="1413" y="1127"/>
                </a:cubicBezTo>
                <a:cubicBezTo>
                  <a:pt x="1424" y="1162"/>
                  <a:pt x="1453" y="1190"/>
                  <a:pt x="1478" y="1217"/>
                </a:cubicBezTo>
                <a:cubicBezTo>
                  <a:pt x="1493" y="1263"/>
                  <a:pt x="1530" y="1287"/>
                  <a:pt x="1551" y="1330"/>
                </a:cubicBezTo>
                <a:cubicBezTo>
                  <a:pt x="1584" y="1397"/>
                  <a:pt x="1628" y="1450"/>
                  <a:pt x="1673" y="1509"/>
                </a:cubicBezTo>
                <a:cubicBezTo>
                  <a:pt x="1692" y="1566"/>
                  <a:pt x="1744" y="1622"/>
                  <a:pt x="1794" y="1655"/>
                </a:cubicBezTo>
                <a:cubicBezTo>
                  <a:pt x="1826" y="1704"/>
                  <a:pt x="1875" y="1733"/>
                  <a:pt x="1924" y="1760"/>
                </a:cubicBezTo>
                <a:cubicBezTo>
                  <a:pt x="1941" y="1770"/>
                  <a:pt x="1957" y="1782"/>
                  <a:pt x="1973" y="1793"/>
                </a:cubicBezTo>
                <a:cubicBezTo>
                  <a:pt x="1987" y="1802"/>
                  <a:pt x="2021" y="1809"/>
                  <a:pt x="2021" y="1809"/>
                </a:cubicBezTo>
                <a:cubicBezTo>
                  <a:pt x="2056" y="1798"/>
                  <a:pt x="2090" y="1791"/>
                  <a:pt x="2127" y="1785"/>
                </a:cubicBezTo>
                <a:cubicBezTo>
                  <a:pt x="2186" y="1763"/>
                  <a:pt x="2246" y="1740"/>
                  <a:pt x="2305" y="1720"/>
                </a:cubicBezTo>
                <a:cubicBezTo>
                  <a:pt x="2328" y="1697"/>
                  <a:pt x="2364" y="1681"/>
                  <a:pt x="2395" y="1671"/>
                </a:cubicBezTo>
                <a:cubicBezTo>
                  <a:pt x="2424" y="1652"/>
                  <a:pt x="2438" y="1631"/>
                  <a:pt x="2451" y="1598"/>
                </a:cubicBezTo>
                <a:cubicBezTo>
                  <a:pt x="2458" y="1582"/>
                  <a:pt x="2462" y="1565"/>
                  <a:pt x="2468" y="1549"/>
                </a:cubicBezTo>
                <a:cubicBezTo>
                  <a:pt x="2471" y="1541"/>
                  <a:pt x="2476" y="1525"/>
                  <a:pt x="2476" y="1525"/>
                </a:cubicBezTo>
                <a:cubicBezTo>
                  <a:pt x="2471" y="1470"/>
                  <a:pt x="2478" y="1440"/>
                  <a:pt x="2443" y="1403"/>
                </a:cubicBezTo>
                <a:cubicBezTo>
                  <a:pt x="2434" y="1375"/>
                  <a:pt x="2419" y="1362"/>
                  <a:pt x="2403" y="1338"/>
                </a:cubicBezTo>
                <a:cubicBezTo>
                  <a:pt x="2364" y="1280"/>
                  <a:pt x="2328" y="1219"/>
                  <a:pt x="2289" y="1160"/>
                </a:cubicBezTo>
                <a:cubicBezTo>
                  <a:pt x="2282" y="1150"/>
                  <a:pt x="2279" y="1137"/>
                  <a:pt x="2273" y="1127"/>
                </a:cubicBezTo>
                <a:cubicBezTo>
                  <a:pt x="2263" y="1110"/>
                  <a:pt x="2251" y="1095"/>
                  <a:pt x="2240" y="1079"/>
                </a:cubicBezTo>
                <a:cubicBezTo>
                  <a:pt x="2232" y="1068"/>
                  <a:pt x="2216" y="1046"/>
                  <a:pt x="2216" y="1046"/>
                </a:cubicBezTo>
                <a:cubicBezTo>
                  <a:pt x="2206" y="1016"/>
                  <a:pt x="2189" y="995"/>
                  <a:pt x="2167" y="973"/>
                </a:cubicBezTo>
                <a:cubicBezTo>
                  <a:pt x="2159" y="948"/>
                  <a:pt x="2109" y="858"/>
                  <a:pt x="2086" y="835"/>
                </a:cubicBezTo>
                <a:cubicBezTo>
                  <a:pt x="2071" y="789"/>
                  <a:pt x="2045" y="740"/>
                  <a:pt x="2021" y="698"/>
                </a:cubicBezTo>
                <a:cubicBezTo>
                  <a:pt x="2011" y="681"/>
                  <a:pt x="1989" y="649"/>
                  <a:pt x="1989" y="649"/>
                </a:cubicBezTo>
                <a:cubicBezTo>
                  <a:pt x="1971" y="593"/>
                  <a:pt x="1995" y="659"/>
                  <a:pt x="1956" y="592"/>
                </a:cubicBezTo>
                <a:cubicBezTo>
                  <a:pt x="1937" y="561"/>
                  <a:pt x="1921" y="526"/>
                  <a:pt x="1900" y="495"/>
                </a:cubicBezTo>
                <a:cubicBezTo>
                  <a:pt x="1866" y="444"/>
                  <a:pt x="1846" y="376"/>
                  <a:pt x="1802" y="332"/>
                </a:cubicBezTo>
                <a:cubicBezTo>
                  <a:pt x="1791" y="299"/>
                  <a:pt x="1774" y="287"/>
                  <a:pt x="1754" y="259"/>
                </a:cubicBezTo>
                <a:cubicBezTo>
                  <a:pt x="1716" y="206"/>
                  <a:pt x="1682" y="163"/>
                  <a:pt x="1632" y="122"/>
                </a:cubicBezTo>
                <a:cubicBezTo>
                  <a:pt x="1600" y="96"/>
                  <a:pt x="1610" y="86"/>
                  <a:pt x="1567" y="65"/>
                </a:cubicBezTo>
                <a:cubicBezTo>
                  <a:pt x="1520" y="15"/>
                  <a:pt x="1445" y="8"/>
                  <a:pt x="1380" y="0"/>
                </a:cubicBezTo>
                <a:cubicBezTo>
                  <a:pt x="1311" y="23"/>
                  <a:pt x="1233" y="18"/>
                  <a:pt x="1161" y="32"/>
                </a:cubicBezTo>
                <a:cubicBezTo>
                  <a:pt x="1129" y="38"/>
                  <a:pt x="1096" y="49"/>
                  <a:pt x="1064" y="57"/>
                </a:cubicBezTo>
                <a:cubicBezTo>
                  <a:pt x="1042" y="63"/>
                  <a:pt x="999" y="73"/>
                  <a:pt x="999" y="73"/>
                </a:cubicBezTo>
                <a:cubicBezTo>
                  <a:pt x="926" y="109"/>
                  <a:pt x="957" y="97"/>
                  <a:pt x="910" y="113"/>
                </a:cubicBezTo>
                <a:cubicBezTo>
                  <a:pt x="884" y="132"/>
                  <a:pt x="856" y="137"/>
                  <a:pt x="829" y="154"/>
                </a:cubicBezTo>
                <a:cubicBezTo>
                  <a:pt x="749" y="205"/>
                  <a:pt x="800" y="186"/>
                  <a:pt x="748" y="203"/>
                </a:cubicBezTo>
                <a:cubicBezTo>
                  <a:pt x="708" y="241"/>
                  <a:pt x="650" y="257"/>
                  <a:pt x="602" y="284"/>
                </a:cubicBezTo>
                <a:cubicBezTo>
                  <a:pt x="593" y="289"/>
                  <a:pt x="586" y="296"/>
                  <a:pt x="577" y="300"/>
                </a:cubicBezTo>
                <a:cubicBezTo>
                  <a:pt x="562" y="307"/>
                  <a:pt x="529" y="316"/>
                  <a:pt x="529" y="316"/>
                </a:cubicBezTo>
                <a:cubicBezTo>
                  <a:pt x="523" y="321"/>
                  <a:pt x="519" y="328"/>
                  <a:pt x="512" y="332"/>
                </a:cubicBezTo>
                <a:cubicBezTo>
                  <a:pt x="505" y="336"/>
                  <a:pt x="494" y="335"/>
                  <a:pt x="488" y="341"/>
                </a:cubicBezTo>
                <a:cubicBezTo>
                  <a:pt x="475" y="355"/>
                  <a:pt x="470" y="376"/>
                  <a:pt x="456" y="389"/>
                </a:cubicBezTo>
                <a:cubicBezTo>
                  <a:pt x="450" y="394"/>
                  <a:pt x="445" y="400"/>
                  <a:pt x="439" y="405"/>
                </a:cubicBezTo>
                <a:cubicBezTo>
                  <a:pt x="409" y="499"/>
                  <a:pt x="370" y="601"/>
                  <a:pt x="310" y="681"/>
                </a:cubicBezTo>
                <a:cubicBezTo>
                  <a:pt x="301" y="709"/>
                  <a:pt x="293" y="730"/>
                  <a:pt x="277" y="754"/>
                </a:cubicBezTo>
                <a:cubicBezTo>
                  <a:pt x="246" y="883"/>
                  <a:pt x="209" y="1051"/>
                  <a:pt x="147" y="1168"/>
                </a:cubicBezTo>
                <a:cubicBezTo>
                  <a:pt x="133" y="1226"/>
                  <a:pt x="118" y="1278"/>
                  <a:pt x="91" y="1330"/>
                </a:cubicBezTo>
                <a:cubicBezTo>
                  <a:pt x="72" y="1368"/>
                  <a:pt x="58" y="1408"/>
                  <a:pt x="18" y="1428"/>
                </a:cubicBezTo>
              </a:path>
            </a:pathLst>
          </a:custGeom>
          <a:noFill/>
          <a:ln w="53975">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79" name="Text Box 11"/>
          <p:cNvSpPr txBox="1">
            <a:spLocks noChangeArrowheads="1"/>
          </p:cNvSpPr>
          <p:nvPr/>
        </p:nvSpPr>
        <p:spPr bwMode="auto">
          <a:xfrm>
            <a:off x="7239000" y="5029200"/>
            <a:ext cx="1616075" cy="831850"/>
          </a:xfrm>
          <a:prstGeom prst="rect">
            <a:avLst/>
          </a:prstGeom>
          <a:noFill/>
          <a:ln w="9525">
            <a:solidFill>
              <a:srgbClr val="00CC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400" u="none">
                <a:solidFill>
                  <a:srgbClr val="00CC00"/>
                </a:solidFill>
              </a:rPr>
              <a:t>Fertile Crescent</a:t>
            </a:r>
          </a:p>
        </p:txBody>
      </p:sp>
      <p:sp>
        <p:nvSpPr>
          <p:cNvPr id="7180" name="Line 12"/>
          <p:cNvSpPr>
            <a:spLocks noChangeShapeType="1"/>
          </p:cNvSpPr>
          <p:nvPr/>
        </p:nvSpPr>
        <p:spPr bwMode="auto">
          <a:xfrm>
            <a:off x="5181600" y="5029200"/>
            <a:ext cx="2057400" cy="381000"/>
          </a:xfrm>
          <a:prstGeom prst="line">
            <a:avLst/>
          </a:prstGeom>
          <a:noFill/>
          <a:ln w="9525">
            <a:solidFill>
              <a:srgbClr val="00CC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7181" name="Text Box 13"/>
          <p:cNvSpPr txBox="1">
            <a:spLocks noChangeArrowheads="1"/>
          </p:cNvSpPr>
          <p:nvPr/>
        </p:nvSpPr>
        <p:spPr bwMode="auto">
          <a:xfrm>
            <a:off x="609600" y="1447800"/>
            <a:ext cx="5654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Except in region between Tigris / Euphrates rivers</a:t>
            </a:r>
          </a:p>
        </p:txBody>
      </p:sp>
      <p:sp>
        <p:nvSpPr>
          <p:cNvPr id="7182" name="Text Box 14"/>
          <p:cNvSpPr txBox="1">
            <a:spLocks noChangeArrowheads="1"/>
          </p:cNvSpPr>
          <p:nvPr/>
        </p:nvSpPr>
        <p:spPr bwMode="auto">
          <a:xfrm>
            <a:off x="609600" y="1717675"/>
            <a:ext cx="6096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a flat plain known as </a:t>
            </a:r>
            <a:r>
              <a:rPr lang="en-US" sz="2000" b="0">
                <a:solidFill>
                  <a:srgbClr val="CC3300"/>
                </a:solidFill>
              </a:rPr>
              <a:t>Mesopotamia</a:t>
            </a:r>
            <a:r>
              <a:rPr lang="en-US" sz="2000" b="0" u="none"/>
              <a:t> lies between the</a:t>
            </a:r>
          </a:p>
          <a:p>
            <a:pPr eaLnBrk="1" hangingPunct="1"/>
            <a:r>
              <a:rPr lang="en-US" sz="2000" b="0" u="none"/>
              <a:t>     two rivers</a:t>
            </a:r>
          </a:p>
        </p:txBody>
      </p:sp>
      <p:sp>
        <p:nvSpPr>
          <p:cNvPr id="7183" name="Text Box 15"/>
          <p:cNvSpPr txBox="1">
            <a:spLocks noChangeArrowheads="1"/>
          </p:cNvSpPr>
          <p:nvPr/>
        </p:nvSpPr>
        <p:spPr bwMode="auto">
          <a:xfrm>
            <a:off x="609600" y="2286000"/>
            <a:ext cx="64770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3.  Because of this region</a:t>
            </a:r>
            <a:r>
              <a:rPr lang="ja-JP" altLang="en-US" sz="2000" b="0" u="none"/>
              <a:t>’</a:t>
            </a:r>
            <a:r>
              <a:rPr lang="en-US" sz="2000" b="0" u="none"/>
              <a:t>s shape and the richness of its soil,</a:t>
            </a:r>
          </a:p>
          <a:p>
            <a:pPr eaLnBrk="1" hangingPunct="1"/>
            <a:r>
              <a:rPr lang="en-US" sz="2000" b="0" u="none"/>
              <a:t>      it is called the </a:t>
            </a:r>
            <a:r>
              <a:rPr lang="en-US" sz="2000" b="0">
                <a:solidFill>
                  <a:srgbClr val="CC3300"/>
                </a:solidFill>
              </a:rPr>
              <a:t>Fertile Crescent</a:t>
            </a:r>
            <a:r>
              <a:rPr lang="en-US" sz="2000" b="0" u="none"/>
              <a:t>.</a:t>
            </a:r>
          </a:p>
          <a:p>
            <a:pPr eaLnBrk="1" hangingPunct="1"/>
            <a:r>
              <a:rPr lang="en-US" sz="2000" b="0" u="none"/>
              <a:t>        - the rivers flood at least once a year, </a:t>
            </a:r>
          </a:p>
          <a:p>
            <a:pPr eaLnBrk="1" hangingPunct="1"/>
            <a:r>
              <a:rPr lang="en-US" sz="2000" b="0" u="none"/>
              <a:t>             leaving a thick bed of mud called </a:t>
            </a:r>
            <a:r>
              <a:rPr lang="en-US" sz="2000" b="0">
                <a:solidFill>
                  <a:srgbClr val="CC3300"/>
                </a:solidFill>
              </a:rPr>
              <a:t>silt</a:t>
            </a:r>
            <a:r>
              <a:rPr lang="en-US" sz="2000" b="0" u="none"/>
              <a:t>.</a:t>
            </a:r>
          </a:p>
        </p:txBody>
      </p:sp>
      <p:pic>
        <p:nvPicPr>
          <p:cNvPr id="7186" name="Picture 18" descr="D:\home\twloessin\School\Pics\MapFertileCresc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581400"/>
            <a:ext cx="68580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7" name="Line 19"/>
          <p:cNvSpPr>
            <a:spLocks noChangeShapeType="1"/>
          </p:cNvSpPr>
          <p:nvPr/>
        </p:nvSpPr>
        <p:spPr bwMode="auto">
          <a:xfrm flipV="1">
            <a:off x="3352800" y="5410200"/>
            <a:ext cx="3810000" cy="457200"/>
          </a:xfrm>
          <a:prstGeom prst="line">
            <a:avLst/>
          </a:prstGeom>
          <a:noFill/>
          <a:ln w="9525">
            <a:solidFill>
              <a:srgbClr val="00CC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87777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0-#ppt_w/2"/>
                                          </p:val>
                                        </p:tav>
                                        <p:tav tm="100000">
                                          <p:val>
                                            <p:strVal val="#ppt_x"/>
                                          </p:val>
                                        </p:tav>
                                      </p:tavLst>
                                    </p:anim>
                                    <p:anim calcmode="lin" valueType="num">
                                      <p:cBhvr additive="base">
                                        <p:cTn id="8"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75" fill="hold"/>
                                        <p:tgtEl>
                                          <p:spTgt spid="7174"/>
                                        </p:tgtEl>
                                        <p:attrNameLst>
                                          <p:attrName>ppt_x</p:attrName>
                                        </p:attrNameLst>
                                      </p:cBhvr>
                                      <p:tavLst>
                                        <p:tav tm="0">
                                          <p:val>
                                            <p:strVal val="0-#ppt_w/2"/>
                                          </p:val>
                                        </p:tav>
                                        <p:tav tm="100000">
                                          <p:val>
                                            <p:strVal val="#ppt_x"/>
                                          </p:val>
                                        </p:tav>
                                      </p:tavLst>
                                    </p:anim>
                                    <p:anim calcmode="lin" valueType="num">
                                      <p:cBhvr additive="base">
                                        <p:cTn id="14" dur="75"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7181"/>
                                        </p:tgtEl>
                                        <p:attrNameLst>
                                          <p:attrName>style.visibility</p:attrName>
                                        </p:attrNameLst>
                                      </p:cBhvr>
                                      <p:to>
                                        <p:strVal val="visible"/>
                                      </p:to>
                                    </p:set>
                                    <p:anim calcmode="lin" valueType="num">
                                      <p:cBhvr additive="base">
                                        <p:cTn id="19" dur="75" fill="hold"/>
                                        <p:tgtEl>
                                          <p:spTgt spid="7181"/>
                                        </p:tgtEl>
                                        <p:attrNameLst>
                                          <p:attrName>ppt_x</p:attrName>
                                        </p:attrNameLst>
                                      </p:cBhvr>
                                      <p:tavLst>
                                        <p:tav tm="0">
                                          <p:val>
                                            <p:strVal val="0-#ppt_w/2"/>
                                          </p:val>
                                        </p:tav>
                                        <p:tav tm="100000">
                                          <p:val>
                                            <p:strVal val="#ppt_x"/>
                                          </p:val>
                                        </p:tav>
                                      </p:tavLst>
                                    </p:anim>
                                    <p:anim calcmode="lin" valueType="num">
                                      <p:cBhvr additive="base">
                                        <p:cTn id="20" dur="75" fill="hold"/>
                                        <p:tgtEl>
                                          <p:spTgt spid="718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177"/>
                                        </p:tgtEl>
                                        <p:attrNameLst>
                                          <p:attrName>style.visibility</p:attrName>
                                        </p:attrNameLst>
                                      </p:cBhvr>
                                      <p:to>
                                        <p:strVal val="visible"/>
                                      </p:to>
                                    </p:set>
                                    <p:anim calcmode="lin" valueType="num">
                                      <p:cBhvr additive="base">
                                        <p:cTn id="25" dur="500" fill="hold"/>
                                        <p:tgtEl>
                                          <p:spTgt spid="7177"/>
                                        </p:tgtEl>
                                        <p:attrNameLst>
                                          <p:attrName>ppt_x</p:attrName>
                                        </p:attrNameLst>
                                      </p:cBhvr>
                                      <p:tavLst>
                                        <p:tav tm="0">
                                          <p:val>
                                            <p:strVal val="0-#ppt_w/2"/>
                                          </p:val>
                                        </p:tav>
                                        <p:tav tm="100000">
                                          <p:val>
                                            <p:strVal val="#ppt_x"/>
                                          </p:val>
                                        </p:tav>
                                      </p:tavLst>
                                    </p:anim>
                                    <p:anim calcmode="lin" valueType="num">
                                      <p:cBhvr additive="base">
                                        <p:cTn id="26"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iterate type="lt">
                                    <p:tmPct val="100000"/>
                                  </p:iterate>
                                  <p:childTnLst>
                                    <p:set>
                                      <p:cBhvr>
                                        <p:cTn id="30" dur="1" fill="hold">
                                          <p:stCondLst>
                                            <p:cond delay="0"/>
                                          </p:stCondLst>
                                        </p:cTn>
                                        <p:tgtEl>
                                          <p:spTgt spid="7182"/>
                                        </p:tgtEl>
                                        <p:attrNameLst>
                                          <p:attrName>style.visibility</p:attrName>
                                        </p:attrNameLst>
                                      </p:cBhvr>
                                      <p:to>
                                        <p:strVal val="visible"/>
                                      </p:to>
                                    </p:set>
                                    <p:anim calcmode="lin" valueType="num">
                                      <p:cBhvr additive="base">
                                        <p:cTn id="31" dur="75" fill="hold"/>
                                        <p:tgtEl>
                                          <p:spTgt spid="7182"/>
                                        </p:tgtEl>
                                        <p:attrNameLst>
                                          <p:attrName>ppt_x</p:attrName>
                                        </p:attrNameLst>
                                      </p:cBhvr>
                                      <p:tavLst>
                                        <p:tav tm="0">
                                          <p:val>
                                            <p:strVal val="0-#ppt_w/2"/>
                                          </p:val>
                                        </p:tav>
                                        <p:tav tm="100000">
                                          <p:val>
                                            <p:strVal val="#ppt_x"/>
                                          </p:val>
                                        </p:tav>
                                      </p:tavLst>
                                    </p:anim>
                                    <p:anim calcmode="lin" valueType="num">
                                      <p:cBhvr additive="base">
                                        <p:cTn id="32" dur="75" fill="hold"/>
                                        <p:tgtEl>
                                          <p:spTgt spid="718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8"/>
                                        </p:tgtEl>
                                        <p:attrNameLst>
                                          <p:attrName>style.visibility</p:attrName>
                                        </p:attrNameLst>
                                      </p:cBhvr>
                                      <p:to>
                                        <p:strVal val="visible"/>
                                      </p:to>
                                    </p:set>
                                    <p:anim calcmode="lin" valueType="num">
                                      <p:cBhvr additive="base">
                                        <p:cTn id="37" dur="500" fill="hold"/>
                                        <p:tgtEl>
                                          <p:spTgt spid="7178"/>
                                        </p:tgtEl>
                                        <p:attrNameLst>
                                          <p:attrName>ppt_x</p:attrName>
                                        </p:attrNameLst>
                                      </p:cBhvr>
                                      <p:tavLst>
                                        <p:tav tm="0">
                                          <p:val>
                                            <p:strVal val="0-#ppt_w/2"/>
                                          </p:val>
                                        </p:tav>
                                        <p:tav tm="100000">
                                          <p:val>
                                            <p:strVal val="#ppt_x"/>
                                          </p:val>
                                        </p:tav>
                                      </p:tavLst>
                                    </p:anim>
                                    <p:anim calcmode="lin" valueType="num">
                                      <p:cBhvr additive="base">
                                        <p:cTn id="38" dur="500" fill="hold"/>
                                        <p:tgtEl>
                                          <p:spTgt spid="717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80"/>
                                        </p:tgtEl>
                                        <p:attrNameLst>
                                          <p:attrName>style.visibility</p:attrName>
                                        </p:attrNameLst>
                                      </p:cBhvr>
                                      <p:to>
                                        <p:strVal val="visible"/>
                                      </p:to>
                                    </p:set>
                                    <p:anim calcmode="lin" valueType="num">
                                      <p:cBhvr additive="base">
                                        <p:cTn id="43" dur="500" fill="hold"/>
                                        <p:tgtEl>
                                          <p:spTgt spid="7180"/>
                                        </p:tgtEl>
                                        <p:attrNameLst>
                                          <p:attrName>ppt_x</p:attrName>
                                        </p:attrNameLst>
                                      </p:cBhvr>
                                      <p:tavLst>
                                        <p:tav tm="0">
                                          <p:val>
                                            <p:strVal val="0-#ppt_w/2"/>
                                          </p:val>
                                        </p:tav>
                                        <p:tav tm="100000">
                                          <p:val>
                                            <p:strVal val="#ppt_x"/>
                                          </p:val>
                                        </p:tav>
                                      </p:tavLst>
                                    </p:anim>
                                    <p:anim calcmode="lin" valueType="num">
                                      <p:cBhvr additive="base">
                                        <p:cTn id="44" dur="500" fill="hold"/>
                                        <p:tgtEl>
                                          <p:spTgt spid="718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79"/>
                                        </p:tgtEl>
                                        <p:attrNameLst>
                                          <p:attrName>style.visibility</p:attrName>
                                        </p:attrNameLst>
                                      </p:cBhvr>
                                      <p:to>
                                        <p:strVal val="visible"/>
                                      </p:to>
                                    </p:set>
                                    <p:anim calcmode="lin" valueType="num">
                                      <p:cBhvr additive="base">
                                        <p:cTn id="49" dur="500" fill="hold"/>
                                        <p:tgtEl>
                                          <p:spTgt spid="7179"/>
                                        </p:tgtEl>
                                        <p:attrNameLst>
                                          <p:attrName>ppt_x</p:attrName>
                                        </p:attrNameLst>
                                      </p:cBhvr>
                                      <p:tavLst>
                                        <p:tav tm="0">
                                          <p:val>
                                            <p:strVal val="0-#ppt_w/2"/>
                                          </p:val>
                                        </p:tav>
                                        <p:tav tm="100000">
                                          <p:val>
                                            <p:strVal val="#ppt_x"/>
                                          </p:val>
                                        </p:tav>
                                      </p:tavLst>
                                    </p:anim>
                                    <p:anim calcmode="lin" valueType="num">
                                      <p:cBhvr additive="base">
                                        <p:cTn id="50"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iterate type="lt">
                                    <p:tmPct val="100000"/>
                                  </p:iterate>
                                  <p:childTnLst>
                                    <p:set>
                                      <p:cBhvr>
                                        <p:cTn id="54" dur="1" fill="hold">
                                          <p:stCondLst>
                                            <p:cond delay="0"/>
                                          </p:stCondLst>
                                        </p:cTn>
                                        <p:tgtEl>
                                          <p:spTgt spid="7183"/>
                                        </p:tgtEl>
                                        <p:attrNameLst>
                                          <p:attrName>style.visibility</p:attrName>
                                        </p:attrNameLst>
                                      </p:cBhvr>
                                      <p:to>
                                        <p:strVal val="visible"/>
                                      </p:to>
                                    </p:set>
                                    <p:anim calcmode="lin" valueType="num">
                                      <p:cBhvr additive="base">
                                        <p:cTn id="55" dur="75" fill="hold"/>
                                        <p:tgtEl>
                                          <p:spTgt spid="7183"/>
                                        </p:tgtEl>
                                        <p:attrNameLst>
                                          <p:attrName>ppt_x</p:attrName>
                                        </p:attrNameLst>
                                      </p:cBhvr>
                                      <p:tavLst>
                                        <p:tav tm="0">
                                          <p:val>
                                            <p:strVal val="0-#ppt_w/2"/>
                                          </p:val>
                                        </p:tav>
                                        <p:tav tm="100000">
                                          <p:val>
                                            <p:strVal val="#ppt_x"/>
                                          </p:val>
                                        </p:tav>
                                      </p:tavLst>
                                    </p:anim>
                                    <p:anim calcmode="lin" valueType="num">
                                      <p:cBhvr additive="base">
                                        <p:cTn id="56" dur="75" fill="hold"/>
                                        <p:tgtEl>
                                          <p:spTgt spid="7183"/>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7186"/>
                                        </p:tgtEl>
                                        <p:attrNameLst>
                                          <p:attrName>style.visibility</p:attrName>
                                        </p:attrNameLst>
                                      </p:cBhvr>
                                      <p:to>
                                        <p:strVal val="visible"/>
                                      </p:to>
                                    </p:set>
                                    <p:anim calcmode="lin" valueType="num">
                                      <p:cBhvr additive="base">
                                        <p:cTn id="61" dur="500" fill="hold"/>
                                        <p:tgtEl>
                                          <p:spTgt spid="7186"/>
                                        </p:tgtEl>
                                        <p:attrNameLst>
                                          <p:attrName>ppt_x</p:attrName>
                                        </p:attrNameLst>
                                      </p:cBhvr>
                                      <p:tavLst>
                                        <p:tav tm="0">
                                          <p:val>
                                            <p:strVal val="0-#ppt_w/2"/>
                                          </p:val>
                                        </p:tav>
                                        <p:tav tm="100000">
                                          <p:val>
                                            <p:strVal val="#ppt_x"/>
                                          </p:val>
                                        </p:tav>
                                      </p:tavLst>
                                    </p:anim>
                                    <p:anim calcmode="lin" valueType="num">
                                      <p:cBhvr additive="base">
                                        <p:cTn id="62" dur="500" fill="hold"/>
                                        <p:tgtEl>
                                          <p:spTgt spid="7186"/>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187"/>
                                        </p:tgtEl>
                                        <p:attrNameLst>
                                          <p:attrName>style.visibility</p:attrName>
                                        </p:attrNameLst>
                                      </p:cBhvr>
                                      <p:to>
                                        <p:strVal val="visible"/>
                                      </p:to>
                                    </p:set>
                                    <p:anim calcmode="lin" valueType="num">
                                      <p:cBhvr additive="base">
                                        <p:cTn id="67" dur="500" fill="hold"/>
                                        <p:tgtEl>
                                          <p:spTgt spid="7187"/>
                                        </p:tgtEl>
                                        <p:attrNameLst>
                                          <p:attrName>ppt_x</p:attrName>
                                        </p:attrNameLst>
                                      </p:cBhvr>
                                      <p:tavLst>
                                        <p:tav tm="0">
                                          <p:val>
                                            <p:strVal val="0-#ppt_w/2"/>
                                          </p:val>
                                        </p:tav>
                                        <p:tav tm="100000">
                                          <p:val>
                                            <p:strVal val="#ppt_x"/>
                                          </p:val>
                                        </p:tav>
                                      </p:tavLst>
                                    </p:anim>
                                    <p:anim calcmode="lin" valueType="num">
                                      <p:cBhvr additive="base">
                                        <p:cTn id="68" dur="500" fill="hold"/>
                                        <p:tgtEl>
                                          <p:spTgt spid="7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P spid="7174" grpId="0" autoUpdateAnimBg="0"/>
      <p:bldP spid="7178" grpId="0" animBg="1"/>
      <p:bldP spid="7179" grpId="0" animBg="1" autoUpdateAnimBg="0"/>
      <p:bldP spid="7180" grpId="0" animBg="1"/>
      <p:bldP spid="7181" grpId="0" autoUpdateAnimBg="0"/>
      <p:bldP spid="7182" grpId="0" autoUpdateAnimBg="0"/>
      <p:bldP spid="7183" grpId="0" autoUpdateAnimBg="0"/>
      <p:bldP spid="718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14339" name="Text Box 3"/>
          <p:cNvSpPr txBox="1">
            <a:spLocks noChangeArrowheads="1"/>
          </p:cNvSpPr>
          <p:nvPr/>
        </p:nvSpPr>
        <p:spPr bwMode="auto">
          <a:xfrm>
            <a:off x="304800" y="3810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14340" name="Text Box 4"/>
          <p:cNvSpPr txBox="1">
            <a:spLocks noChangeArrowheads="1"/>
          </p:cNvSpPr>
          <p:nvPr/>
        </p:nvSpPr>
        <p:spPr bwMode="auto">
          <a:xfrm>
            <a:off x="228600" y="762000"/>
            <a:ext cx="672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SUMERIAN CULTURE</a:t>
            </a:r>
          </a:p>
        </p:txBody>
      </p:sp>
      <p:sp>
        <p:nvSpPr>
          <p:cNvPr id="14341" name="Text Box 5"/>
          <p:cNvSpPr txBox="1">
            <a:spLocks noChangeArrowheads="1"/>
          </p:cNvSpPr>
          <p:nvPr/>
        </p:nvSpPr>
        <p:spPr bwMode="auto">
          <a:xfrm>
            <a:off x="533400" y="1066800"/>
            <a:ext cx="55022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A.  RELIGION</a:t>
            </a:r>
          </a:p>
        </p:txBody>
      </p:sp>
      <p:pic>
        <p:nvPicPr>
          <p:cNvPr id="14342" name="Picture 6" descr="D:\home\twloessin\School\Pics\Golden warrior god figur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2308225"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3" name="Text Box 7"/>
          <p:cNvSpPr txBox="1">
            <a:spLocks noChangeArrowheads="1"/>
          </p:cNvSpPr>
          <p:nvPr/>
        </p:nvSpPr>
        <p:spPr bwMode="auto">
          <a:xfrm>
            <a:off x="2590800" y="6172200"/>
            <a:ext cx="6035675" cy="376238"/>
          </a:xfrm>
          <a:prstGeom prst="rect">
            <a:avLst/>
          </a:prstGeom>
          <a:solidFill>
            <a:schemeClr val="tx1"/>
          </a:solidFill>
          <a:ln w="9525">
            <a:solidFill>
              <a:schemeClr val="tx1"/>
            </a:solidFill>
            <a:miter lim="800000"/>
            <a:headEnd/>
            <a:tailEnd/>
          </a:ln>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i="1" u="none">
                <a:solidFill>
                  <a:schemeClr val="bg1"/>
                </a:solidFill>
              </a:rPr>
              <a:t>A Sumerian warrior-god, gold figurine, </a:t>
            </a:r>
            <a:r>
              <a:rPr lang="en-US" sz="1600" i="1" u="none">
                <a:solidFill>
                  <a:schemeClr val="bg1"/>
                </a:solidFill>
              </a:rPr>
              <a:t>ca. 2,400-2,500 B.C.E.</a:t>
            </a:r>
          </a:p>
        </p:txBody>
      </p:sp>
      <p:sp>
        <p:nvSpPr>
          <p:cNvPr id="14344" name="Text Box 8"/>
          <p:cNvSpPr txBox="1">
            <a:spLocks noChangeArrowheads="1"/>
          </p:cNvSpPr>
          <p:nvPr/>
        </p:nvSpPr>
        <p:spPr bwMode="auto">
          <a:xfrm>
            <a:off x="685800" y="1371600"/>
            <a:ext cx="4876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a:t>
            </a:r>
            <a:r>
              <a:rPr lang="en-US" sz="2000" u="none">
                <a:solidFill>
                  <a:schemeClr val="accent2"/>
                </a:solidFill>
              </a:rPr>
              <a:t>Belief in many gods -</a:t>
            </a:r>
            <a:r>
              <a:rPr lang="en-US" sz="2000" b="0" u="none"/>
              <a:t> </a:t>
            </a:r>
            <a:r>
              <a:rPr lang="en-US" sz="2000">
                <a:solidFill>
                  <a:srgbClr val="CC3300"/>
                </a:solidFill>
              </a:rPr>
              <a:t>polytheism</a:t>
            </a:r>
          </a:p>
        </p:txBody>
      </p:sp>
      <p:sp>
        <p:nvSpPr>
          <p:cNvPr id="14345" name="Text Box 9"/>
          <p:cNvSpPr txBox="1">
            <a:spLocks noChangeArrowheads="1"/>
          </p:cNvSpPr>
          <p:nvPr/>
        </p:nvSpPr>
        <p:spPr bwMode="auto">
          <a:xfrm>
            <a:off x="914400" y="1676400"/>
            <a:ext cx="7483475"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God of the clouds / air was </a:t>
            </a:r>
            <a:r>
              <a:rPr lang="en-US" sz="2000">
                <a:solidFill>
                  <a:srgbClr val="FF0000"/>
                </a:solidFill>
              </a:rPr>
              <a:t>Enlil</a:t>
            </a:r>
            <a:r>
              <a:rPr lang="en-US" sz="2000" b="0" u="none"/>
              <a:t> – </a:t>
            </a:r>
            <a:r>
              <a:rPr lang="en-US" sz="2000" b="0" u="none">
                <a:solidFill>
                  <a:schemeClr val="accent2"/>
                </a:solidFill>
              </a:rPr>
              <a:t>the most powerful god.</a:t>
            </a:r>
          </a:p>
          <a:p>
            <a:pPr eaLnBrk="1" hangingPunct="1"/>
            <a:r>
              <a:rPr lang="en-US" sz="2000" b="0" u="none"/>
              <a:t>(Nearly 3,000 others – with human qualities.</a:t>
            </a:r>
          </a:p>
          <a:p>
            <a:pPr eaLnBrk="1" hangingPunct="1"/>
            <a:r>
              <a:rPr lang="en-US" sz="2000" b="0" u="none"/>
              <a:t>  The Sumerians viewed their gods as hostile and unpredictable – </a:t>
            </a:r>
          </a:p>
          <a:p>
            <a:pPr eaLnBrk="1" hangingPunct="1"/>
            <a:r>
              <a:rPr lang="en-US" sz="2000" b="0" u="none"/>
              <a:t>  similar to the natural environment around them.)</a:t>
            </a:r>
          </a:p>
        </p:txBody>
      </p:sp>
      <p:pic>
        <p:nvPicPr>
          <p:cNvPr id="14346" name="Picture 10" descr="D:\home\twloessin\School\Pics\Mardu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71800"/>
            <a:ext cx="6400800" cy="401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7" name="Text Box 11"/>
          <p:cNvSpPr txBox="1">
            <a:spLocks noChangeArrowheads="1"/>
          </p:cNvSpPr>
          <p:nvPr/>
        </p:nvSpPr>
        <p:spPr bwMode="auto">
          <a:xfrm>
            <a:off x="6384925" y="6172200"/>
            <a:ext cx="2759075" cy="36671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i="1" u="none">
                <a:solidFill>
                  <a:schemeClr val="bg1"/>
                </a:solidFill>
              </a:rPr>
              <a:t>Marduk, the Dragon god</a:t>
            </a:r>
          </a:p>
        </p:txBody>
      </p:sp>
      <p:sp>
        <p:nvSpPr>
          <p:cNvPr id="14348" name="Text Box 12"/>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
        <p:nvSpPr>
          <p:cNvPr id="14349" name="Text Box 13"/>
          <p:cNvSpPr txBox="1">
            <a:spLocks noChangeArrowheads="1"/>
          </p:cNvSpPr>
          <p:nvPr/>
        </p:nvSpPr>
        <p:spPr bwMode="auto">
          <a:xfrm>
            <a:off x="6400800" y="3200400"/>
            <a:ext cx="2454275" cy="2479675"/>
          </a:xfrm>
          <a:prstGeom prst="rect">
            <a:avLst/>
          </a:prstGeom>
          <a:noFill/>
          <a:ln w="9525">
            <a:solidFill>
              <a:srgbClr val="333399"/>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333399"/>
                </a:solidFill>
                <a:latin typeface="Monotype Corsiva" charset="0"/>
              </a:rPr>
              <a:t>Reflection Time:</a:t>
            </a:r>
            <a:endParaRPr lang="en-US" sz="900" b="0" u="none">
              <a:solidFill>
                <a:srgbClr val="333399"/>
              </a:solidFill>
              <a:latin typeface="Monotype Corsiva" charset="0"/>
            </a:endParaRPr>
          </a:p>
          <a:p>
            <a:pPr algn="ctr" eaLnBrk="1" hangingPunct="1"/>
            <a:endParaRPr lang="en-US" b="0" u="none">
              <a:solidFill>
                <a:srgbClr val="333399"/>
              </a:solidFill>
            </a:endParaRPr>
          </a:p>
          <a:p>
            <a:pPr algn="ctr" eaLnBrk="1" hangingPunct="1"/>
            <a:r>
              <a:rPr lang="en-US" b="0" u="none">
                <a:solidFill>
                  <a:srgbClr val="333399"/>
                </a:solidFill>
              </a:rPr>
              <a:t>How does what</a:t>
            </a:r>
            <a:r>
              <a:rPr lang="ja-JP" altLang="en-US" b="0" u="none">
                <a:solidFill>
                  <a:srgbClr val="333399"/>
                </a:solidFill>
              </a:rPr>
              <a:t>’</a:t>
            </a:r>
            <a:r>
              <a:rPr lang="en-US" b="0" u="none">
                <a:solidFill>
                  <a:srgbClr val="333399"/>
                </a:solidFill>
              </a:rPr>
              <a:t>s happening to people </a:t>
            </a:r>
          </a:p>
          <a:p>
            <a:pPr algn="ctr" eaLnBrk="1" hangingPunct="1"/>
            <a:r>
              <a:rPr lang="en-US" b="0" u="none">
                <a:solidFill>
                  <a:srgbClr val="333399"/>
                </a:solidFill>
              </a:rPr>
              <a:t>at any given moment affect how they think about their God(s)?</a:t>
            </a:r>
          </a:p>
          <a:p>
            <a:pPr algn="ctr" eaLnBrk="1" hangingPunct="1"/>
            <a:endParaRPr lang="en-US" sz="2400" b="0" u="none">
              <a:solidFill>
                <a:srgbClr val="333399"/>
              </a:solidFill>
              <a:latin typeface="Monotype Corsiva" charset="0"/>
            </a:endParaRPr>
          </a:p>
        </p:txBody>
      </p:sp>
    </p:spTree>
    <p:extLst>
      <p:ext uri="{BB962C8B-B14F-4D97-AF65-F5344CB8AC3E}">
        <p14:creationId xmlns:p14="http://schemas.microsoft.com/office/powerpoint/2010/main" val="218794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0-#ppt_w/2"/>
                                          </p:val>
                                        </p:tav>
                                        <p:tav tm="100000">
                                          <p:val>
                                            <p:strVal val="#ppt_x"/>
                                          </p:val>
                                        </p:tav>
                                      </p:tavLst>
                                    </p:anim>
                                    <p:anim calcmode="lin" valueType="num">
                                      <p:cBhvr additive="base">
                                        <p:cTn id="8"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additive="base">
                                        <p:cTn id="13" dur="500" fill="hold"/>
                                        <p:tgtEl>
                                          <p:spTgt spid="14343"/>
                                        </p:tgtEl>
                                        <p:attrNameLst>
                                          <p:attrName>ppt_x</p:attrName>
                                        </p:attrNameLst>
                                      </p:cBhvr>
                                      <p:tavLst>
                                        <p:tav tm="0">
                                          <p:val>
                                            <p:strVal val="0-#ppt_w/2"/>
                                          </p:val>
                                        </p:tav>
                                        <p:tav tm="100000">
                                          <p:val>
                                            <p:strVal val="#ppt_x"/>
                                          </p:val>
                                        </p:tav>
                                      </p:tavLst>
                                    </p:anim>
                                    <p:anim calcmode="lin" valueType="num">
                                      <p:cBhvr additive="base">
                                        <p:cTn id="14"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14344"/>
                                        </p:tgtEl>
                                        <p:attrNameLst>
                                          <p:attrName>style.visibility</p:attrName>
                                        </p:attrNameLst>
                                      </p:cBhvr>
                                      <p:to>
                                        <p:strVal val="visible"/>
                                      </p:to>
                                    </p:set>
                                    <p:anim calcmode="lin" valueType="num">
                                      <p:cBhvr additive="base">
                                        <p:cTn id="19" dur="300" fill="hold"/>
                                        <p:tgtEl>
                                          <p:spTgt spid="14344"/>
                                        </p:tgtEl>
                                        <p:attrNameLst>
                                          <p:attrName>ppt_x</p:attrName>
                                        </p:attrNameLst>
                                      </p:cBhvr>
                                      <p:tavLst>
                                        <p:tav tm="0">
                                          <p:val>
                                            <p:strVal val="0-#ppt_w/2"/>
                                          </p:val>
                                        </p:tav>
                                        <p:tav tm="100000">
                                          <p:val>
                                            <p:strVal val="#ppt_x"/>
                                          </p:val>
                                        </p:tav>
                                      </p:tavLst>
                                    </p:anim>
                                    <p:anim calcmode="lin" valueType="num">
                                      <p:cBhvr additive="base">
                                        <p:cTn id="20" dur="300" fill="hold"/>
                                        <p:tgtEl>
                                          <p:spTgt spid="1434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14345"/>
                                        </p:tgtEl>
                                        <p:attrNameLst>
                                          <p:attrName>style.visibility</p:attrName>
                                        </p:attrNameLst>
                                      </p:cBhvr>
                                      <p:to>
                                        <p:strVal val="visible"/>
                                      </p:to>
                                    </p:set>
                                    <p:anim calcmode="lin" valueType="num">
                                      <p:cBhvr additive="base">
                                        <p:cTn id="25" dur="75" fill="hold"/>
                                        <p:tgtEl>
                                          <p:spTgt spid="14345"/>
                                        </p:tgtEl>
                                        <p:attrNameLst>
                                          <p:attrName>ppt_x</p:attrName>
                                        </p:attrNameLst>
                                      </p:cBhvr>
                                      <p:tavLst>
                                        <p:tav tm="0">
                                          <p:val>
                                            <p:strVal val="0-#ppt_w/2"/>
                                          </p:val>
                                        </p:tav>
                                        <p:tav tm="100000">
                                          <p:val>
                                            <p:strVal val="#ppt_x"/>
                                          </p:val>
                                        </p:tav>
                                      </p:tavLst>
                                    </p:anim>
                                    <p:anim calcmode="lin" valueType="num">
                                      <p:cBhvr additive="base">
                                        <p:cTn id="26" dur="75" fill="hold"/>
                                        <p:tgtEl>
                                          <p:spTgt spid="1434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7"/>
                                        </p:tgtEl>
                                        <p:attrNameLst>
                                          <p:attrName>style.visibility</p:attrName>
                                        </p:attrNameLst>
                                      </p:cBhvr>
                                      <p:to>
                                        <p:strVal val="visible"/>
                                      </p:to>
                                    </p:set>
                                    <p:anim calcmode="lin" valueType="num">
                                      <p:cBhvr additive="base">
                                        <p:cTn id="31" dur="500" fill="hold"/>
                                        <p:tgtEl>
                                          <p:spTgt spid="14347"/>
                                        </p:tgtEl>
                                        <p:attrNameLst>
                                          <p:attrName>ppt_x</p:attrName>
                                        </p:attrNameLst>
                                      </p:cBhvr>
                                      <p:tavLst>
                                        <p:tav tm="0">
                                          <p:val>
                                            <p:strVal val="0-#ppt_w/2"/>
                                          </p:val>
                                        </p:tav>
                                        <p:tav tm="100000">
                                          <p:val>
                                            <p:strVal val="#ppt_x"/>
                                          </p:val>
                                        </p:tav>
                                      </p:tavLst>
                                    </p:anim>
                                    <p:anim calcmode="lin" valueType="num">
                                      <p:cBhvr additive="base">
                                        <p:cTn id="32" dur="500" fill="hold"/>
                                        <p:tgtEl>
                                          <p:spTgt spid="1434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4346"/>
                                        </p:tgtEl>
                                        <p:attrNameLst>
                                          <p:attrName>style.visibility</p:attrName>
                                        </p:attrNameLst>
                                      </p:cBhvr>
                                      <p:to>
                                        <p:strVal val="visible"/>
                                      </p:to>
                                    </p:set>
                                    <p:anim calcmode="lin" valueType="num">
                                      <p:cBhvr additive="base">
                                        <p:cTn id="37" dur="500" fill="hold"/>
                                        <p:tgtEl>
                                          <p:spTgt spid="14346"/>
                                        </p:tgtEl>
                                        <p:attrNameLst>
                                          <p:attrName>ppt_x</p:attrName>
                                        </p:attrNameLst>
                                      </p:cBhvr>
                                      <p:tavLst>
                                        <p:tav tm="0">
                                          <p:val>
                                            <p:strVal val="0-#ppt_w/2"/>
                                          </p:val>
                                        </p:tav>
                                        <p:tav tm="100000">
                                          <p:val>
                                            <p:strVal val="#ppt_x"/>
                                          </p:val>
                                        </p:tav>
                                      </p:tavLst>
                                    </p:anim>
                                    <p:anim calcmode="lin" valueType="num">
                                      <p:cBhvr additive="base">
                                        <p:cTn id="38"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iterate type="lt">
                                    <p:tmPct val="100000"/>
                                  </p:iterate>
                                  <p:childTnLst>
                                    <p:set>
                                      <p:cBhvr>
                                        <p:cTn id="42" dur="1" fill="hold">
                                          <p:stCondLst>
                                            <p:cond delay="0"/>
                                          </p:stCondLst>
                                        </p:cTn>
                                        <p:tgtEl>
                                          <p:spTgt spid="14349"/>
                                        </p:tgtEl>
                                        <p:attrNameLst>
                                          <p:attrName>style.visibility</p:attrName>
                                        </p:attrNameLst>
                                      </p:cBhvr>
                                      <p:to>
                                        <p:strVal val="visible"/>
                                      </p:to>
                                    </p:set>
                                    <p:anim calcmode="lin" valueType="num">
                                      <p:cBhvr additive="base">
                                        <p:cTn id="43" dur="75" fill="hold"/>
                                        <p:tgtEl>
                                          <p:spTgt spid="14349"/>
                                        </p:tgtEl>
                                        <p:attrNameLst>
                                          <p:attrName>ppt_x</p:attrName>
                                        </p:attrNameLst>
                                      </p:cBhvr>
                                      <p:tavLst>
                                        <p:tav tm="0">
                                          <p:val>
                                            <p:strVal val="0-#ppt_w/2"/>
                                          </p:val>
                                        </p:tav>
                                        <p:tav tm="100000">
                                          <p:val>
                                            <p:strVal val="#ppt_x"/>
                                          </p:val>
                                        </p:tav>
                                      </p:tavLst>
                                    </p:anim>
                                    <p:anim calcmode="lin" valueType="num">
                                      <p:cBhvr additive="base">
                                        <p:cTn id="44" dur="75" fill="hold"/>
                                        <p:tgtEl>
                                          <p:spTgt spid="143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autoUpdateAnimBg="0"/>
      <p:bldP spid="14344" grpId="0" autoUpdateAnimBg="0"/>
      <p:bldP spid="14345" grpId="0" autoUpdateAnimBg="0"/>
      <p:bldP spid="14347" grpId="0" animBg="1" autoUpdateAnimBg="0"/>
      <p:bldP spid="1434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15363" name="Text Box 3"/>
          <p:cNvSpPr txBox="1">
            <a:spLocks noChangeArrowheads="1"/>
          </p:cNvSpPr>
          <p:nvPr/>
        </p:nvSpPr>
        <p:spPr bwMode="auto">
          <a:xfrm>
            <a:off x="304800" y="3810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15364" name="Text Box 4"/>
          <p:cNvSpPr txBox="1">
            <a:spLocks noChangeArrowheads="1"/>
          </p:cNvSpPr>
          <p:nvPr/>
        </p:nvSpPr>
        <p:spPr bwMode="auto">
          <a:xfrm>
            <a:off x="228600" y="762000"/>
            <a:ext cx="672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SUMERIAN CULTURE</a:t>
            </a:r>
          </a:p>
        </p:txBody>
      </p:sp>
      <p:sp>
        <p:nvSpPr>
          <p:cNvPr id="15365" name="Text Box 5"/>
          <p:cNvSpPr txBox="1">
            <a:spLocks noChangeArrowheads="1"/>
          </p:cNvSpPr>
          <p:nvPr/>
        </p:nvSpPr>
        <p:spPr bwMode="auto">
          <a:xfrm>
            <a:off x="533400" y="1066800"/>
            <a:ext cx="55022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A.  RELIGION</a:t>
            </a:r>
          </a:p>
        </p:txBody>
      </p:sp>
      <p:sp>
        <p:nvSpPr>
          <p:cNvPr id="15366" name="Text Box 8"/>
          <p:cNvSpPr txBox="1">
            <a:spLocks noChangeArrowheads="1"/>
          </p:cNvSpPr>
          <p:nvPr/>
        </p:nvSpPr>
        <p:spPr bwMode="auto">
          <a:xfrm>
            <a:off x="685800" y="1371600"/>
            <a:ext cx="4876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a:t>
            </a:r>
            <a:r>
              <a:rPr lang="en-US" sz="2000" u="none">
                <a:solidFill>
                  <a:schemeClr val="accent2"/>
                </a:solidFill>
              </a:rPr>
              <a:t>Belief in many gods -</a:t>
            </a:r>
            <a:r>
              <a:rPr lang="en-US" sz="2000" b="0" u="none"/>
              <a:t> </a:t>
            </a:r>
            <a:r>
              <a:rPr lang="en-US" sz="2000">
                <a:solidFill>
                  <a:srgbClr val="CC3300"/>
                </a:solidFill>
              </a:rPr>
              <a:t>polytheism</a:t>
            </a:r>
          </a:p>
        </p:txBody>
      </p:sp>
      <p:sp>
        <p:nvSpPr>
          <p:cNvPr id="15367" name="Text Box 9"/>
          <p:cNvSpPr txBox="1">
            <a:spLocks noChangeArrowheads="1"/>
          </p:cNvSpPr>
          <p:nvPr/>
        </p:nvSpPr>
        <p:spPr bwMode="auto">
          <a:xfrm>
            <a:off x="914400" y="1676400"/>
            <a:ext cx="7483475"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God of the clouds / air was </a:t>
            </a:r>
            <a:r>
              <a:rPr lang="en-US" sz="2000">
                <a:solidFill>
                  <a:srgbClr val="FF0000"/>
                </a:solidFill>
              </a:rPr>
              <a:t>Enlil</a:t>
            </a:r>
            <a:r>
              <a:rPr lang="en-US" sz="2000" b="0" u="none">
                <a:solidFill>
                  <a:srgbClr val="FF0000"/>
                </a:solidFill>
              </a:rPr>
              <a:t> </a:t>
            </a:r>
            <a:r>
              <a:rPr lang="en-US" sz="2000" b="0" u="none"/>
              <a:t>– </a:t>
            </a:r>
            <a:r>
              <a:rPr lang="en-US" sz="2000" u="none">
                <a:solidFill>
                  <a:schemeClr val="accent2"/>
                </a:solidFill>
              </a:rPr>
              <a:t>the most powerful god.</a:t>
            </a:r>
          </a:p>
          <a:p>
            <a:pPr eaLnBrk="1" hangingPunct="1"/>
            <a:r>
              <a:rPr lang="en-US" sz="2000" b="0" u="none"/>
              <a:t>(Nearly 3,000 others – with human qualities.</a:t>
            </a:r>
          </a:p>
          <a:p>
            <a:pPr eaLnBrk="1" hangingPunct="1"/>
            <a:r>
              <a:rPr lang="en-US" sz="2000" b="0" u="none"/>
              <a:t>  They were viewed as often hostile and unpredictable – similar to the</a:t>
            </a:r>
          </a:p>
          <a:p>
            <a:pPr eaLnBrk="1" hangingPunct="1"/>
            <a:r>
              <a:rPr lang="en-US" sz="2000" b="0" u="none"/>
              <a:t>   natural environment around them.)</a:t>
            </a:r>
          </a:p>
        </p:txBody>
      </p:sp>
      <p:sp>
        <p:nvSpPr>
          <p:cNvPr id="15372" name="Text Box 12"/>
          <p:cNvSpPr txBox="1">
            <a:spLocks noChangeArrowheads="1"/>
          </p:cNvSpPr>
          <p:nvPr/>
        </p:nvSpPr>
        <p:spPr bwMode="auto">
          <a:xfrm>
            <a:off x="517525" y="2860675"/>
            <a:ext cx="8245475"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a:t>
            </a:r>
            <a:r>
              <a:rPr lang="en-US" sz="2000" i="1" u="none">
                <a:solidFill>
                  <a:srgbClr val="FF0000"/>
                </a:solidFill>
              </a:rPr>
              <a:t>Gilgamesh Epic</a:t>
            </a:r>
            <a:r>
              <a:rPr lang="en-US" sz="2000" b="0" u="none"/>
              <a:t>, </a:t>
            </a:r>
            <a:r>
              <a:rPr lang="en-US" sz="2000" b="0" u="none">
                <a:solidFill>
                  <a:schemeClr val="accent2"/>
                </a:solidFill>
              </a:rPr>
              <a:t>one of the earliest works of literature.  </a:t>
            </a:r>
          </a:p>
          <a:p>
            <a:pPr eaLnBrk="1" hangingPunct="1"/>
            <a:r>
              <a:rPr lang="en-US" sz="2000" b="0" u="none">
                <a:solidFill>
                  <a:schemeClr val="accent2"/>
                </a:solidFill>
              </a:rPr>
              <a:t>     Contains a </a:t>
            </a:r>
            <a:r>
              <a:rPr lang="ja-JP" altLang="en-US" sz="2000" b="0" u="none">
                <a:solidFill>
                  <a:schemeClr val="accent2"/>
                </a:solidFill>
              </a:rPr>
              <a:t>“</a:t>
            </a:r>
            <a:r>
              <a:rPr lang="en-US" sz="2000" b="0" u="none">
                <a:solidFill>
                  <a:schemeClr val="accent2"/>
                </a:solidFill>
              </a:rPr>
              <a:t>flood story</a:t>
            </a:r>
            <a:r>
              <a:rPr lang="ja-JP" altLang="en-US" sz="2000" b="0" u="none">
                <a:solidFill>
                  <a:schemeClr val="accent2"/>
                </a:solidFill>
              </a:rPr>
              <a:t>”</a:t>
            </a:r>
            <a:r>
              <a:rPr lang="en-US" sz="2000" b="0" u="none"/>
              <a:t> that predates the Hebrew Old Testament story </a:t>
            </a:r>
          </a:p>
          <a:p>
            <a:pPr eaLnBrk="1" hangingPunct="1"/>
            <a:r>
              <a:rPr lang="en-US" sz="2000" b="0" u="none"/>
              <a:t>     of Noah by at least 2,000 years.  </a:t>
            </a:r>
          </a:p>
        </p:txBody>
      </p:sp>
      <p:sp>
        <p:nvSpPr>
          <p:cNvPr id="15369" name="Text Box 14"/>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1443776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15372"/>
                                        </p:tgtEl>
                                        <p:attrNameLst>
                                          <p:attrName>style.visibility</p:attrName>
                                        </p:attrNameLst>
                                      </p:cBhvr>
                                      <p:to>
                                        <p:strVal val="visible"/>
                                      </p:to>
                                    </p:set>
                                    <p:anim calcmode="lin" valueType="num">
                                      <p:cBhvr additive="base">
                                        <p:cTn id="7" dur="300" fill="hold"/>
                                        <p:tgtEl>
                                          <p:spTgt spid="15372"/>
                                        </p:tgtEl>
                                        <p:attrNameLst>
                                          <p:attrName>ppt_x</p:attrName>
                                        </p:attrNameLst>
                                      </p:cBhvr>
                                      <p:tavLst>
                                        <p:tav tm="0">
                                          <p:val>
                                            <p:strVal val="0-#ppt_w/2"/>
                                          </p:val>
                                        </p:tav>
                                        <p:tav tm="100000">
                                          <p:val>
                                            <p:strVal val="#ppt_x"/>
                                          </p:val>
                                        </p:tav>
                                      </p:tavLst>
                                    </p:anim>
                                    <p:anim calcmode="lin" valueType="num">
                                      <p:cBhvr additive="base">
                                        <p:cTn id="8" dur="300" fill="hold"/>
                                        <p:tgtEl>
                                          <p:spTgt spid="153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STA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495800"/>
            <a:ext cx="9144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ext Box 4"/>
          <p:cNvSpPr txBox="1">
            <a:spLocks noChangeArrowheads="1"/>
          </p:cNvSpPr>
          <p:nvPr/>
        </p:nvSpPr>
        <p:spPr bwMode="auto">
          <a:xfrm>
            <a:off x="914400" y="5867400"/>
            <a:ext cx="7788275"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u="none">
                <a:solidFill>
                  <a:srgbClr val="E19152"/>
                </a:solidFill>
                <a:latin typeface="Verdana" charset="0"/>
                <a:cs typeface="Arial" charset="0"/>
              </a:rPr>
              <a:t>GILGAMESH</a:t>
            </a:r>
            <a:endParaRPr lang="en-US" u="none">
              <a:solidFill>
                <a:srgbClr val="FF9933"/>
              </a:solidFill>
              <a:latin typeface="Arial" charset="0"/>
              <a:cs typeface="Arial" charset="0"/>
            </a:endParaRPr>
          </a:p>
          <a:p>
            <a:pPr eaLnBrk="1" hangingPunct="1"/>
            <a:r>
              <a:rPr lang="en-US" b="0" u="none"/>
              <a:t>Great website to visit:         </a:t>
            </a:r>
            <a:r>
              <a:rPr lang="en-US" sz="2000" b="0" u="none">
                <a:solidFill>
                  <a:srgbClr val="800080"/>
                </a:solidFill>
              </a:rPr>
              <a:t>http://gilgamesh.psnc.pl/</a:t>
            </a:r>
          </a:p>
        </p:txBody>
      </p:sp>
      <p:sp>
        <p:nvSpPr>
          <p:cNvPr id="16388" name="Text Box 5"/>
          <p:cNvSpPr txBox="1">
            <a:spLocks noChangeArrowheads="1"/>
          </p:cNvSpPr>
          <p:nvPr/>
        </p:nvSpPr>
        <p:spPr bwMode="auto">
          <a:xfrm>
            <a:off x="228600" y="4572000"/>
            <a:ext cx="3886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u="none">
                <a:solidFill>
                  <a:srgbClr val="E19152"/>
                </a:solidFill>
                <a:latin typeface="Verdana" charset="0"/>
                <a:cs typeface="Arial" charset="0"/>
              </a:rPr>
              <a:t>COOL WEBSITE to visit:</a:t>
            </a:r>
          </a:p>
        </p:txBody>
      </p:sp>
      <p:sp>
        <p:nvSpPr>
          <p:cNvPr id="16389" name="Text Box 6"/>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pic>
        <p:nvPicPr>
          <p:cNvPr id="16390" name="Picture 8" descr="http://www.metmuseum.org/explore/First_Cities/images/341R5.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1066800"/>
            <a:ext cx="2857500" cy="227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3" name="Text Box 9"/>
          <p:cNvSpPr txBox="1">
            <a:spLocks noChangeArrowheads="1"/>
          </p:cNvSpPr>
          <p:nvPr/>
        </p:nvSpPr>
        <p:spPr bwMode="auto">
          <a:xfrm>
            <a:off x="228600" y="0"/>
            <a:ext cx="8763000" cy="4279900"/>
          </a:xfrm>
          <a:prstGeom prst="rect">
            <a:avLst/>
          </a:prstGeom>
          <a:noFill/>
          <a:ln w="38100" cmpd="dbl">
            <a:solidFill>
              <a:srgbClr val="80008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000" i="1" u="none">
                <a:solidFill>
                  <a:schemeClr val="bg1"/>
                </a:solidFill>
              </a:rPr>
              <a:t>DID YOU KNOW…</a:t>
            </a:r>
          </a:p>
          <a:p>
            <a:pPr eaLnBrk="1" hangingPunct="1"/>
            <a:r>
              <a:rPr lang="en-US" b="0" u="none">
                <a:solidFill>
                  <a:schemeClr val="bg1"/>
                </a:solidFill>
              </a:rPr>
              <a:t>Like many ancient civilizations, the Sumerians also had </a:t>
            </a:r>
            <a:r>
              <a:rPr lang="ja-JP" altLang="en-US" b="0" u="none">
                <a:solidFill>
                  <a:schemeClr val="bg1"/>
                </a:solidFill>
              </a:rPr>
              <a:t>“</a:t>
            </a:r>
            <a:r>
              <a:rPr lang="en-US" b="0" u="none">
                <a:solidFill>
                  <a:schemeClr val="bg1"/>
                </a:solidFill>
              </a:rPr>
              <a:t>a flood story.</a:t>
            </a:r>
            <a:r>
              <a:rPr lang="ja-JP" altLang="en-US" b="0" u="none">
                <a:solidFill>
                  <a:schemeClr val="bg1"/>
                </a:solidFill>
              </a:rPr>
              <a:t>”</a:t>
            </a:r>
            <a:r>
              <a:rPr lang="en-US" b="0" u="none">
                <a:solidFill>
                  <a:schemeClr val="bg1"/>
                </a:solidFill>
              </a:rPr>
              <a:t>  </a:t>
            </a:r>
          </a:p>
          <a:p>
            <a:pPr eaLnBrk="1" hangingPunct="1"/>
            <a:r>
              <a:rPr lang="en-US" b="0" u="none">
                <a:solidFill>
                  <a:schemeClr val="bg1"/>
                </a:solidFill>
              </a:rPr>
              <a:t>That</a:t>
            </a:r>
            <a:r>
              <a:rPr lang="ja-JP" altLang="en-US" b="0" u="none">
                <a:solidFill>
                  <a:schemeClr val="bg1"/>
                </a:solidFill>
              </a:rPr>
              <a:t>’</a:t>
            </a:r>
            <a:r>
              <a:rPr lang="en-US" b="0" u="none">
                <a:solidFill>
                  <a:schemeClr val="bg1"/>
                </a:solidFill>
              </a:rPr>
              <a:t>s not surprising given their challenging environment sitting </a:t>
            </a:r>
          </a:p>
          <a:p>
            <a:pPr eaLnBrk="1" hangingPunct="1"/>
            <a:r>
              <a:rPr lang="en-US" b="0" u="none">
                <a:solidFill>
                  <a:schemeClr val="bg1"/>
                </a:solidFill>
              </a:rPr>
              <a:t>between two unpredictable rivers…in their view, such a </a:t>
            </a:r>
          </a:p>
          <a:p>
            <a:pPr eaLnBrk="1" hangingPunct="1"/>
            <a:r>
              <a:rPr lang="en-US" b="0" u="none">
                <a:solidFill>
                  <a:schemeClr val="bg1"/>
                </a:solidFill>
              </a:rPr>
              <a:t>cataclysmic event did, indeed, destroy their </a:t>
            </a:r>
            <a:r>
              <a:rPr lang="ja-JP" altLang="en-US" b="0" u="none">
                <a:solidFill>
                  <a:schemeClr val="bg1"/>
                </a:solidFill>
              </a:rPr>
              <a:t>“</a:t>
            </a:r>
            <a:r>
              <a:rPr lang="en-US" b="0" u="none">
                <a:solidFill>
                  <a:schemeClr val="bg1"/>
                </a:solidFill>
              </a:rPr>
              <a:t>entire world.</a:t>
            </a:r>
            <a:r>
              <a:rPr lang="ja-JP" altLang="en-US" b="0" u="none">
                <a:solidFill>
                  <a:schemeClr val="bg1"/>
                </a:solidFill>
              </a:rPr>
              <a:t>”</a:t>
            </a:r>
            <a:endParaRPr lang="en-US" b="0" u="none">
              <a:solidFill>
                <a:schemeClr val="bg1"/>
              </a:solidFill>
            </a:endParaRPr>
          </a:p>
          <a:p>
            <a:pPr eaLnBrk="1" hangingPunct="1"/>
            <a:endParaRPr lang="en-US" b="0" u="none">
              <a:solidFill>
                <a:schemeClr val="bg1"/>
              </a:solidFill>
            </a:endParaRPr>
          </a:p>
          <a:p>
            <a:pPr eaLnBrk="1" hangingPunct="1"/>
            <a:r>
              <a:rPr lang="en-US" b="0" u="none">
                <a:solidFill>
                  <a:schemeClr val="bg1"/>
                </a:solidFill>
              </a:rPr>
              <a:t>The Epic of Gilgamesh is, perhaps, the oldest written story on Earth. </a:t>
            </a:r>
          </a:p>
          <a:p>
            <a:pPr eaLnBrk="1" hangingPunct="1"/>
            <a:r>
              <a:rPr lang="en-US" b="0" u="none">
                <a:solidFill>
                  <a:schemeClr val="bg1"/>
                </a:solidFill>
              </a:rPr>
              <a:t> It comes to us from ancient Sumeria, and was originally written on </a:t>
            </a:r>
          </a:p>
          <a:p>
            <a:pPr eaLnBrk="1" hangingPunct="1"/>
            <a:r>
              <a:rPr lang="en-US" b="0" u="none">
                <a:solidFill>
                  <a:schemeClr val="bg1"/>
                </a:solidFill>
              </a:rPr>
              <a:t>12 clay tablets in cuneiform script.  It is about the adventures of the </a:t>
            </a:r>
          </a:p>
          <a:p>
            <a:pPr eaLnBrk="1" hangingPunct="1"/>
            <a:r>
              <a:rPr lang="en-US" b="0" u="none">
                <a:solidFill>
                  <a:schemeClr val="bg1"/>
                </a:solidFill>
              </a:rPr>
              <a:t>cruel King Gilgamesh of Uruk </a:t>
            </a:r>
            <a:r>
              <a:rPr lang="en-US" b="0" i="1" u="none">
                <a:solidFill>
                  <a:schemeClr val="bg1"/>
                </a:solidFill>
              </a:rPr>
              <a:t>(ca. 2750 and 2500 BCE). </a:t>
            </a:r>
          </a:p>
          <a:p>
            <a:pPr eaLnBrk="1" hangingPunct="1"/>
            <a:endParaRPr lang="en-US" b="0" i="1" u="none">
              <a:solidFill>
                <a:schemeClr val="bg1"/>
              </a:solidFill>
            </a:endParaRPr>
          </a:p>
          <a:p>
            <a:pPr eaLnBrk="1" hangingPunct="1"/>
            <a:r>
              <a:rPr lang="en-US" b="0" i="1" u="none">
                <a:solidFill>
                  <a:schemeClr val="bg1"/>
                </a:solidFill>
              </a:rPr>
              <a:t> </a:t>
            </a:r>
            <a:r>
              <a:rPr lang="en-US" b="0" u="none">
                <a:solidFill>
                  <a:schemeClr val="bg1"/>
                </a:solidFill>
              </a:rPr>
              <a:t>In </a:t>
            </a:r>
            <a:r>
              <a:rPr lang="en-US" b="0" u="none">
                <a:solidFill>
                  <a:srgbClr val="0066FF"/>
                </a:solidFill>
              </a:rPr>
              <a:t>tablet XI</a:t>
            </a:r>
            <a:r>
              <a:rPr lang="en-US" b="0" u="none">
                <a:solidFill>
                  <a:schemeClr val="bg1"/>
                </a:solidFill>
              </a:rPr>
              <a:t> we read about Per-napishtim, a man who built a boat </a:t>
            </a:r>
          </a:p>
          <a:p>
            <a:pPr eaLnBrk="1" hangingPunct="1"/>
            <a:r>
              <a:rPr lang="en-US" b="0" u="none">
                <a:solidFill>
                  <a:schemeClr val="bg1"/>
                </a:solidFill>
              </a:rPr>
              <a:t>and was saved from a great flood brought about by angry gods.  </a:t>
            </a:r>
          </a:p>
          <a:p>
            <a:pPr eaLnBrk="1" hangingPunct="1"/>
            <a:r>
              <a:rPr lang="en-US" b="0" u="none">
                <a:solidFill>
                  <a:schemeClr val="bg1"/>
                </a:solidFill>
              </a:rPr>
              <a:t>On p. 77 in your textbook you can compare  Per-napishtim</a:t>
            </a:r>
            <a:r>
              <a:rPr lang="ja-JP" altLang="en-US" b="0" u="none">
                <a:solidFill>
                  <a:schemeClr val="bg1"/>
                </a:solidFill>
              </a:rPr>
              <a:t>’</a:t>
            </a:r>
            <a:r>
              <a:rPr lang="en-US" b="0" u="none">
                <a:solidFill>
                  <a:schemeClr val="bg1"/>
                </a:solidFill>
              </a:rPr>
              <a:t>s story to Noah</a:t>
            </a:r>
            <a:r>
              <a:rPr lang="ja-JP" altLang="en-US" b="0" u="none">
                <a:solidFill>
                  <a:schemeClr val="bg1"/>
                </a:solidFill>
              </a:rPr>
              <a:t>’</a:t>
            </a:r>
            <a:r>
              <a:rPr lang="en-US" b="0" u="none">
                <a:solidFill>
                  <a:schemeClr val="bg1"/>
                </a:solidFill>
              </a:rPr>
              <a:t>s story in the biblical book of Genesis as well as a </a:t>
            </a:r>
            <a:r>
              <a:rPr lang="ja-JP" altLang="en-US" b="0" u="none">
                <a:solidFill>
                  <a:schemeClr val="bg1"/>
                </a:solidFill>
              </a:rPr>
              <a:t>“</a:t>
            </a:r>
            <a:r>
              <a:rPr lang="en-US" b="0" u="none">
                <a:solidFill>
                  <a:schemeClr val="bg1"/>
                </a:solidFill>
              </a:rPr>
              <a:t>flood story</a:t>
            </a:r>
            <a:r>
              <a:rPr lang="ja-JP" altLang="en-US" b="0" u="none">
                <a:solidFill>
                  <a:schemeClr val="bg1"/>
                </a:solidFill>
              </a:rPr>
              <a:t>”</a:t>
            </a:r>
            <a:r>
              <a:rPr lang="en-US" b="0" u="none">
                <a:solidFill>
                  <a:schemeClr val="bg1"/>
                </a:solidFill>
              </a:rPr>
              <a:t> from India.</a:t>
            </a:r>
          </a:p>
        </p:txBody>
      </p:sp>
      <p:sp>
        <p:nvSpPr>
          <p:cNvPr id="16392" name="Text Box 10"/>
          <p:cNvSpPr txBox="1">
            <a:spLocks noChangeArrowheads="1"/>
          </p:cNvSpPr>
          <p:nvPr/>
        </p:nvSpPr>
        <p:spPr bwMode="auto">
          <a:xfrm>
            <a:off x="6858000" y="3124200"/>
            <a:ext cx="1752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1600" u="none">
                <a:solidFill>
                  <a:srgbClr val="0066FF"/>
                </a:solidFill>
              </a:rPr>
              <a:t>Tablet XI</a:t>
            </a:r>
          </a:p>
        </p:txBody>
      </p:sp>
      <p:sp>
        <p:nvSpPr>
          <p:cNvPr id="2" name="Line 11"/>
          <p:cNvSpPr>
            <a:spLocks noChangeShapeType="1"/>
          </p:cNvSpPr>
          <p:nvPr/>
        </p:nvSpPr>
        <p:spPr bwMode="auto">
          <a:xfrm>
            <a:off x="0" y="4343400"/>
            <a:ext cx="9144000" cy="0"/>
          </a:xfrm>
          <a:prstGeom prst="line">
            <a:avLst/>
          </a:prstGeom>
          <a:noFill/>
          <a:ln w="9525">
            <a:solidFill>
              <a:srgbClr val="800080"/>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3028272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6393"/>
                                        </p:tgtEl>
                                        <p:attrNameLst>
                                          <p:attrName>style.visibility</p:attrName>
                                        </p:attrNameLst>
                                      </p:cBhvr>
                                      <p:to>
                                        <p:strVal val="visible"/>
                                      </p:to>
                                    </p:set>
                                    <p:anim calcmode="lin" valueType="num">
                                      <p:cBhvr additive="base">
                                        <p:cTn id="7" dur="75" fill="hold"/>
                                        <p:tgtEl>
                                          <p:spTgt spid="16393"/>
                                        </p:tgtEl>
                                        <p:attrNameLst>
                                          <p:attrName>ppt_x</p:attrName>
                                        </p:attrNameLst>
                                      </p:cBhvr>
                                      <p:tavLst>
                                        <p:tav tm="0">
                                          <p:val>
                                            <p:strVal val="0-#ppt_w/2"/>
                                          </p:val>
                                        </p:tav>
                                        <p:tav tm="100000">
                                          <p:val>
                                            <p:strVal val="#ppt_x"/>
                                          </p:val>
                                        </p:tav>
                                      </p:tavLst>
                                    </p:anim>
                                    <p:anim calcmode="lin" valueType="num">
                                      <p:cBhvr additive="base">
                                        <p:cTn id="8" dur="75" fill="hold"/>
                                        <p:tgtEl>
                                          <p:spTgt spid="163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17411" name="Text Box 3"/>
          <p:cNvSpPr txBox="1">
            <a:spLocks noChangeArrowheads="1"/>
          </p:cNvSpPr>
          <p:nvPr/>
        </p:nvSpPr>
        <p:spPr bwMode="auto">
          <a:xfrm>
            <a:off x="304800" y="3810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17412" name="Text Box 4"/>
          <p:cNvSpPr txBox="1">
            <a:spLocks noChangeArrowheads="1"/>
          </p:cNvSpPr>
          <p:nvPr/>
        </p:nvSpPr>
        <p:spPr bwMode="auto">
          <a:xfrm>
            <a:off x="228600" y="762000"/>
            <a:ext cx="672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SUMERIAN CULTURE</a:t>
            </a:r>
          </a:p>
        </p:txBody>
      </p:sp>
      <p:sp>
        <p:nvSpPr>
          <p:cNvPr id="17413" name="Text Box 5"/>
          <p:cNvSpPr txBox="1">
            <a:spLocks noChangeArrowheads="1"/>
          </p:cNvSpPr>
          <p:nvPr/>
        </p:nvSpPr>
        <p:spPr bwMode="auto">
          <a:xfrm>
            <a:off x="533400" y="1066800"/>
            <a:ext cx="55022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A.  RELIGION</a:t>
            </a:r>
          </a:p>
        </p:txBody>
      </p:sp>
      <p:sp>
        <p:nvSpPr>
          <p:cNvPr id="17414" name="Text Box 6"/>
          <p:cNvSpPr txBox="1">
            <a:spLocks noChangeArrowheads="1"/>
          </p:cNvSpPr>
          <p:nvPr/>
        </p:nvSpPr>
        <p:spPr bwMode="auto">
          <a:xfrm>
            <a:off x="685800" y="1371600"/>
            <a:ext cx="4876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a:t>
            </a:r>
            <a:r>
              <a:rPr lang="en-US" sz="2000" u="none">
                <a:solidFill>
                  <a:schemeClr val="accent2"/>
                </a:solidFill>
              </a:rPr>
              <a:t>Belief in many gods</a:t>
            </a:r>
            <a:r>
              <a:rPr lang="en-US" sz="2000" b="0" u="none">
                <a:solidFill>
                  <a:srgbClr val="333399"/>
                </a:solidFill>
              </a:rPr>
              <a:t> - </a:t>
            </a:r>
            <a:r>
              <a:rPr lang="en-US" sz="2000">
                <a:solidFill>
                  <a:srgbClr val="FF0000"/>
                </a:solidFill>
              </a:rPr>
              <a:t>polytheism</a:t>
            </a:r>
          </a:p>
        </p:txBody>
      </p:sp>
      <p:sp>
        <p:nvSpPr>
          <p:cNvPr id="17415" name="Text Box 7"/>
          <p:cNvSpPr txBox="1">
            <a:spLocks noChangeArrowheads="1"/>
          </p:cNvSpPr>
          <p:nvPr/>
        </p:nvSpPr>
        <p:spPr bwMode="auto">
          <a:xfrm>
            <a:off x="914400" y="1676400"/>
            <a:ext cx="7483475"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God of the clouds / air was </a:t>
            </a:r>
            <a:r>
              <a:rPr lang="en-US" sz="2000">
                <a:solidFill>
                  <a:srgbClr val="FF0000"/>
                </a:solidFill>
              </a:rPr>
              <a:t>Enlil</a:t>
            </a:r>
            <a:r>
              <a:rPr lang="en-US" sz="2000" b="0" u="none">
                <a:solidFill>
                  <a:srgbClr val="FF0000"/>
                </a:solidFill>
              </a:rPr>
              <a:t> </a:t>
            </a:r>
            <a:r>
              <a:rPr lang="en-US" sz="2000" b="0" u="none"/>
              <a:t>– the </a:t>
            </a:r>
            <a:r>
              <a:rPr lang="en-US" sz="2000" u="none">
                <a:solidFill>
                  <a:schemeClr val="accent2"/>
                </a:solidFill>
              </a:rPr>
              <a:t>most powerful god.</a:t>
            </a:r>
          </a:p>
          <a:p>
            <a:pPr eaLnBrk="1" hangingPunct="1"/>
            <a:r>
              <a:rPr lang="en-US" sz="2000" b="0" u="none"/>
              <a:t>(Nearly 3,000 others – with human qualities.</a:t>
            </a:r>
          </a:p>
          <a:p>
            <a:pPr eaLnBrk="1" hangingPunct="1"/>
            <a:r>
              <a:rPr lang="en-US" sz="2000" b="0" u="none"/>
              <a:t>  They were viewed as often hostile and unpredictable – similar to the</a:t>
            </a:r>
          </a:p>
          <a:p>
            <a:pPr eaLnBrk="1" hangingPunct="1"/>
            <a:r>
              <a:rPr lang="en-US" sz="2000" b="0" u="none"/>
              <a:t>   natural environment around them.)</a:t>
            </a:r>
          </a:p>
        </p:txBody>
      </p:sp>
      <p:sp>
        <p:nvSpPr>
          <p:cNvPr id="17416" name="Text Box 8"/>
          <p:cNvSpPr txBox="1">
            <a:spLocks noChangeArrowheads="1"/>
          </p:cNvSpPr>
          <p:nvPr/>
        </p:nvSpPr>
        <p:spPr bwMode="auto">
          <a:xfrm>
            <a:off x="517525" y="2860675"/>
            <a:ext cx="8245475"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a:t>
            </a:r>
            <a:r>
              <a:rPr lang="en-US" sz="2000" i="1" u="none">
                <a:solidFill>
                  <a:srgbClr val="FF0000"/>
                </a:solidFill>
              </a:rPr>
              <a:t>Gilgamesh Epic</a:t>
            </a:r>
            <a:r>
              <a:rPr lang="en-US" sz="2000" b="0" u="none">
                <a:solidFill>
                  <a:srgbClr val="FF0000"/>
                </a:solidFill>
              </a:rPr>
              <a:t>,</a:t>
            </a:r>
            <a:r>
              <a:rPr lang="en-US" sz="2000" b="0" u="none"/>
              <a:t> </a:t>
            </a:r>
            <a:r>
              <a:rPr lang="en-US" sz="2000" b="0" u="none">
                <a:solidFill>
                  <a:schemeClr val="accent2"/>
                </a:solidFill>
              </a:rPr>
              <a:t>one of the earliest works of literature.  </a:t>
            </a:r>
          </a:p>
          <a:p>
            <a:pPr eaLnBrk="1" hangingPunct="1"/>
            <a:r>
              <a:rPr lang="en-US" sz="2000" b="0" u="none">
                <a:solidFill>
                  <a:schemeClr val="accent2"/>
                </a:solidFill>
              </a:rPr>
              <a:t>     Contains a </a:t>
            </a:r>
            <a:r>
              <a:rPr lang="ja-JP" altLang="en-US" sz="2000" b="0" u="none">
                <a:solidFill>
                  <a:schemeClr val="accent2"/>
                </a:solidFill>
              </a:rPr>
              <a:t>“</a:t>
            </a:r>
            <a:r>
              <a:rPr lang="en-US" sz="2000" b="0" u="none">
                <a:solidFill>
                  <a:schemeClr val="accent2"/>
                </a:solidFill>
              </a:rPr>
              <a:t>flood story</a:t>
            </a:r>
            <a:r>
              <a:rPr lang="ja-JP" altLang="en-US" sz="2000" b="0" u="none">
                <a:solidFill>
                  <a:schemeClr val="accent2"/>
                </a:solidFill>
              </a:rPr>
              <a:t>”</a:t>
            </a:r>
            <a:r>
              <a:rPr lang="en-US" sz="2000" b="0" u="none"/>
              <a:t> that predates the Hebrew Old Testament story </a:t>
            </a:r>
          </a:p>
          <a:p>
            <a:pPr eaLnBrk="1" hangingPunct="1"/>
            <a:r>
              <a:rPr lang="en-US" sz="2000" b="0" u="none"/>
              <a:t>     of Noah by at least 2,000 years.  </a:t>
            </a:r>
          </a:p>
        </p:txBody>
      </p:sp>
      <p:sp>
        <p:nvSpPr>
          <p:cNvPr id="17417" name="Text Box 9"/>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48919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18435" name="Text Box 3"/>
          <p:cNvSpPr txBox="1">
            <a:spLocks noChangeArrowheads="1"/>
          </p:cNvSpPr>
          <p:nvPr/>
        </p:nvSpPr>
        <p:spPr bwMode="auto">
          <a:xfrm>
            <a:off x="304800" y="3810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18436" name="Text Box 4"/>
          <p:cNvSpPr txBox="1">
            <a:spLocks noChangeArrowheads="1"/>
          </p:cNvSpPr>
          <p:nvPr/>
        </p:nvSpPr>
        <p:spPr bwMode="auto">
          <a:xfrm>
            <a:off x="228600" y="762000"/>
            <a:ext cx="672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SUMERIAN CULTURE</a:t>
            </a:r>
          </a:p>
        </p:txBody>
      </p:sp>
      <p:sp>
        <p:nvSpPr>
          <p:cNvPr id="17413" name="Text Box 5"/>
          <p:cNvSpPr txBox="1">
            <a:spLocks noChangeArrowheads="1"/>
          </p:cNvSpPr>
          <p:nvPr/>
        </p:nvSpPr>
        <p:spPr bwMode="auto">
          <a:xfrm>
            <a:off x="533400" y="1066800"/>
            <a:ext cx="55022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B.  SOCIETY</a:t>
            </a:r>
          </a:p>
        </p:txBody>
      </p:sp>
      <p:sp>
        <p:nvSpPr>
          <p:cNvPr id="17414" name="Text Box 6"/>
          <p:cNvSpPr txBox="1">
            <a:spLocks noChangeArrowheads="1"/>
          </p:cNvSpPr>
          <p:nvPr/>
        </p:nvSpPr>
        <p:spPr bwMode="auto">
          <a:xfrm>
            <a:off x="762000" y="1336675"/>
            <a:ext cx="7924800"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rabicPeriod"/>
            </a:pPr>
            <a:r>
              <a:rPr lang="en-US" sz="2000" b="0" u="none"/>
              <a:t>Three social classes</a:t>
            </a:r>
          </a:p>
          <a:p>
            <a:pPr eaLnBrk="1" hangingPunct="1"/>
            <a:r>
              <a:rPr lang="en-US" sz="2000" b="0" u="none"/>
              <a:t>	a.  Priests and royalty (kings)</a:t>
            </a:r>
          </a:p>
          <a:p>
            <a:pPr eaLnBrk="1" hangingPunct="1"/>
            <a:r>
              <a:rPr lang="en-US" sz="2000" b="0" u="none"/>
              <a:t>	b.  Wealthy merchants</a:t>
            </a:r>
          </a:p>
          <a:p>
            <a:pPr eaLnBrk="1" hangingPunct="1"/>
            <a:r>
              <a:rPr lang="en-US" sz="2000" b="0" u="none"/>
              <a:t>	c.  Ordinary workers</a:t>
            </a:r>
          </a:p>
          <a:p>
            <a:pPr eaLnBrk="1" hangingPunct="1"/>
            <a:endParaRPr lang="en-US" sz="2000" b="0" u="none"/>
          </a:p>
          <a:p>
            <a:pPr eaLnBrk="1" hangingPunct="1"/>
            <a:r>
              <a:rPr lang="en-US" sz="2000" b="0" u="none"/>
              <a:t>	[Slaves] –were not free citizens and thus not included in class system </a:t>
            </a:r>
          </a:p>
        </p:txBody>
      </p:sp>
      <p:sp>
        <p:nvSpPr>
          <p:cNvPr id="17415" name="Text Box 7"/>
          <p:cNvSpPr txBox="1">
            <a:spLocks noChangeArrowheads="1"/>
          </p:cNvSpPr>
          <p:nvPr/>
        </p:nvSpPr>
        <p:spPr bwMode="auto">
          <a:xfrm>
            <a:off x="914400" y="3276600"/>
            <a:ext cx="2895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Women</a:t>
            </a:r>
          </a:p>
        </p:txBody>
      </p:sp>
      <p:pic>
        <p:nvPicPr>
          <p:cNvPr id="17417" name="Picture 9" descr="http://news.nationalgeographic.com/news/2003/05/photogalleries/iraqtreasures_1/images/primary/05676_27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19600"/>
            <a:ext cx="15240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8" name="Text Box 10"/>
          <p:cNvSpPr txBox="1">
            <a:spLocks noChangeArrowheads="1"/>
          </p:cNvSpPr>
          <p:nvPr/>
        </p:nvSpPr>
        <p:spPr bwMode="auto">
          <a:xfrm>
            <a:off x="1447800" y="6002338"/>
            <a:ext cx="6569075" cy="8858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600" i="1" u="none">
                <a:solidFill>
                  <a:srgbClr val="FFFF00"/>
                </a:solidFill>
                <a:cs typeface="Arial" charset="0"/>
              </a:rPr>
              <a:t>Left:</a:t>
            </a:r>
            <a:r>
              <a:rPr lang="en-US" sz="1600" i="1" u="none">
                <a:solidFill>
                  <a:schemeClr val="bg1"/>
                </a:solidFill>
                <a:cs typeface="Arial" charset="0"/>
              </a:rPr>
              <a:t>  </a:t>
            </a:r>
            <a:r>
              <a:rPr lang="en-US" sz="1600" u="none">
                <a:solidFill>
                  <a:schemeClr val="bg1"/>
                </a:solidFill>
                <a:cs typeface="Arial" charset="0"/>
              </a:rPr>
              <a:t>Statue of Sumerian woman with hands clasped at chest, </a:t>
            </a:r>
          </a:p>
          <a:p>
            <a:pPr eaLnBrk="1" hangingPunct="1"/>
            <a:r>
              <a:rPr lang="en-US" sz="1600" i="1" u="none">
                <a:solidFill>
                  <a:schemeClr val="bg1"/>
                </a:solidFill>
                <a:cs typeface="Arial" charset="0"/>
              </a:rPr>
              <a:t>ca. 2600-2300 B.C.</a:t>
            </a:r>
            <a:r>
              <a:rPr lang="en-US" u="none">
                <a:solidFill>
                  <a:schemeClr val="bg1"/>
                </a:solidFill>
                <a:latin typeface="Arial" charset="0"/>
                <a:cs typeface="Arial" charset="0"/>
              </a:rPr>
              <a:t>      </a:t>
            </a:r>
            <a:r>
              <a:rPr lang="en-US" i="1" u="none">
                <a:solidFill>
                  <a:srgbClr val="FFFF00"/>
                </a:solidFill>
                <a:cs typeface="Arial" charset="0"/>
              </a:rPr>
              <a:t>Right:</a:t>
            </a:r>
            <a:r>
              <a:rPr lang="en-US" b="0" i="1" u="none">
                <a:solidFill>
                  <a:schemeClr val="bg1"/>
                </a:solidFill>
                <a:cs typeface="Arial" charset="0"/>
              </a:rPr>
              <a:t>  </a:t>
            </a:r>
            <a:r>
              <a:rPr lang="en-US" sz="1600" u="none">
                <a:solidFill>
                  <a:schemeClr val="bg1"/>
                </a:solidFill>
                <a:cs typeface="Arial" charset="0"/>
              </a:rPr>
              <a:t>Gypsum statue of man and </a:t>
            </a:r>
          </a:p>
          <a:p>
            <a:pPr eaLnBrk="1" hangingPunct="1"/>
            <a:r>
              <a:rPr lang="en-US" sz="1600" u="none">
                <a:solidFill>
                  <a:schemeClr val="bg1"/>
                </a:solidFill>
                <a:cs typeface="Arial" charset="0"/>
              </a:rPr>
              <a:t>woman at Inanna Temple at</a:t>
            </a:r>
            <a:r>
              <a:rPr lang="en-US" sz="1600" u="none">
                <a:solidFill>
                  <a:srgbClr val="000000"/>
                </a:solidFill>
                <a:cs typeface="Arial" charset="0"/>
              </a:rPr>
              <a:t> </a:t>
            </a:r>
            <a:r>
              <a:rPr lang="en-US" sz="1600" u="none">
                <a:solidFill>
                  <a:schemeClr val="bg1"/>
                </a:solidFill>
                <a:cs typeface="Arial" charset="0"/>
              </a:rPr>
              <a:t>Nippur,</a:t>
            </a:r>
            <a:r>
              <a:rPr lang="en-US" u="none">
                <a:solidFill>
                  <a:schemeClr val="bg1"/>
                </a:solidFill>
                <a:cs typeface="Arial" charset="0"/>
              </a:rPr>
              <a:t> </a:t>
            </a:r>
            <a:r>
              <a:rPr lang="en-US" sz="1600" i="1" u="none">
                <a:solidFill>
                  <a:schemeClr val="bg1"/>
                </a:solidFill>
                <a:cs typeface="Arial" charset="0"/>
              </a:rPr>
              <a:t>circa 2600-2300 B.C.</a:t>
            </a:r>
          </a:p>
        </p:txBody>
      </p:sp>
      <p:pic>
        <p:nvPicPr>
          <p:cNvPr id="17420" name="Picture 12" descr="http://news.nationalgeographic.com/news/2003/05/photogalleries/iraqtreasures_1/images/primary/05676_272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063" y="4495800"/>
            <a:ext cx="2039937"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21" name="Text Box 13"/>
          <p:cNvSpPr txBox="1">
            <a:spLocks noChangeArrowheads="1"/>
          </p:cNvSpPr>
          <p:nvPr/>
        </p:nvSpPr>
        <p:spPr bwMode="auto">
          <a:xfrm>
            <a:off x="1524000" y="3581400"/>
            <a:ext cx="6858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LcPeriod"/>
            </a:pPr>
            <a:r>
              <a:rPr lang="en-US" sz="2000" b="0" u="none"/>
              <a:t>Had more rights than in many later civilizations</a:t>
            </a:r>
          </a:p>
          <a:p>
            <a:pPr eaLnBrk="1" hangingPunct="1"/>
            <a:r>
              <a:rPr lang="en-US" sz="2000" b="0" u="none"/>
              <a:t>       (could own property, join lower ranks of priesthood)</a:t>
            </a:r>
          </a:p>
        </p:txBody>
      </p:sp>
      <p:sp>
        <p:nvSpPr>
          <p:cNvPr id="17422" name="Text Box 14"/>
          <p:cNvSpPr txBox="1">
            <a:spLocks noChangeArrowheads="1"/>
          </p:cNvSpPr>
          <p:nvPr/>
        </p:nvSpPr>
        <p:spPr bwMode="auto">
          <a:xfrm>
            <a:off x="1524000" y="4191000"/>
            <a:ext cx="6858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LcPeriod" startAt="2"/>
            </a:pPr>
            <a:r>
              <a:rPr lang="en-US" sz="2000" b="0" u="none"/>
              <a:t>But not allowed to attend schools </a:t>
            </a:r>
          </a:p>
          <a:p>
            <a:pPr eaLnBrk="1" hangingPunct="1"/>
            <a:r>
              <a:rPr lang="en-US" sz="2000" b="0" u="none"/>
              <a:t>       (could not read or write)</a:t>
            </a:r>
          </a:p>
        </p:txBody>
      </p:sp>
    </p:spTree>
    <p:extLst>
      <p:ext uri="{BB962C8B-B14F-4D97-AF65-F5344CB8AC3E}">
        <p14:creationId xmlns:p14="http://schemas.microsoft.com/office/powerpoint/2010/main" val="4182159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0-#ppt_w/2"/>
                                          </p:val>
                                        </p:tav>
                                        <p:tav tm="100000">
                                          <p:val>
                                            <p:strVal val="#ppt_x"/>
                                          </p:val>
                                        </p:tav>
                                      </p:tavLst>
                                    </p:anim>
                                    <p:anim calcmode="lin" valueType="num">
                                      <p:cBhvr additive="base">
                                        <p:cTn id="8"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17414"/>
                                        </p:tgtEl>
                                        <p:attrNameLst>
                                          <p:attrName>style.visibility</p:attrName>
                                        </p:attrNameLst>
                                      </p:cBhvr>
                                      <p:to>
                                        <p:strVal val="visible"/>
                                      </p:to>
                                    </p:set>
                                    <p:anim calcmode="lin" valueType="num">
                                      <p:cBhvr additive="base">
                                        <p:cTn id="13" dur="75" fill="hold"/>
                                        <p:tgtEl>
                                          <p:spTgt spid="17414"/>
                                        </p:tgtEl>
                                        <p:attrNameLst>
                                          <p:attrName>ppt_x</p:attrName>
                                        </p:attrNameLst>
                                      </p:cBhvr>
                                      <p:tavLst>
                                        <p:tav tm="0">
                                          <p:val>
                                            <p:strVal val="0-#ppt_w/2"/>
                                          </p:val>
                                        </p:tav>
                                        <p:tav tm="100000">
                                          <p:val>
                                            <p:strVal val="#ppt_x"/>
                                          </p:val>
                                        </p:tav>
                                      </p:tavLst>
                                    </p:anim>
                                    <p:anim calcmode="lin" valueType="num">
                                      <p:cBhvr additive="base">
                                        <p:cTn id="14" dur="75"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5"/>
                                        </p:tgtEl>
                                        <p:attrNameLst>
                                          <p:attrName>style.visibility</p:attrName>
                                        </p:attrNameLst>
                                      </p:cBhvr>
                                      <p:to>
                                        <p:strVal val="visible"/>
                                      </p:to>
                                    </p:set>
                                    <p:anim calcmode="lin" valueType="num">
                                      <p:cBhvr additive="base">
                                        <p:cTn id="19" dur="500" fill="hold"/>
                                        <p:tgtEl>
                                          <p:spTgt spid="17415"/>
                                        </p:tgtEl>
                                        <p:attrNameLst>
                                          <p:attrName>ppt_x</p:attrName>
                                        </p:attrNameLst>
                                      </p:cBhvr>
                                      <p:tavLst>
                                        <p:tav tm="0">
                                          <p:val>
                                            <p:strVal val="0-#ppt_w/2"/>
                                          </p:val>
                                        </p:tav>
                                        <p:tav tm="100000">
                                          <p:val>
                                            <p:strVal val="#ppt_x"/>
                                          </p:val>
                                        </p:tav>
                                      </p:tavLst>
                                    </p:anim>
                                    <p:anim calcmode="lin" valueType="num">
                                      <p:cBhvr additive="base">
                                        <p:cTn id="20"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417"/>
                                        </p:tgtEl>
                                        <p:attrNameLst>
                                          <p:attrName>style.visibility</p:attrName>
                                        </p:attrNameLst>
                                      </p:cBhvr>
                                      <p:to>
                                        <p:strVal val="visible"/>
                                      </p:to>
                                    </p:set>
                                    <p:anim calcmode="lin" valueType="num">
                                      <p:cBhvr additive="base">
                                        <p:cTn id="25" dur="500" fill="hold"/>
                                        <p:tgtEl>
                                          <p:spTgt spid="17417"/>
                                        </p:tgtEl>
                                        <p:attrNameLst>
                                          <p:attrName>ppt_x</p:attrName>
                                        </p:attrNameLst>
                                      </p:cBhvr>
                                      <p:tavLst>
                                        <p:tav tm="0">
                                          <p:val>
                                            <p:strVal val="0-#ppt_w/2"/>
                                          </p:val>
                                        </p:tav>
                                        <p:tav tm="100000">
                                          <p:val>
                                            <p:strVal val="#ppt_x"/>
                                          </p:val>
                                        </p:tav>
                                      </p:tavLst>
                                    </p:anim>
                                    <p:anim calcmode="lin" valueType="num">
                                      <p:cBhvr additive="base">
                                        <p:cTn id="26"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8"/>
                                        </p:tgtEl>
                                        <p:attrNameLst>
                                          <p:attrName>style.visibility</p:attrName>
                                        </p:attrNameLst>
                                      </p:cBhvr>
                                      <p:to>
                                        <p:strVal val="visible"/>
                                      </p:to>
                                    </p:set>
                                    <p:anim calcmode="lin" valueType="num">
                                      <p:cBhvr additive="base">
                                        <p:cTn id="31" dur="500" fill="hold"/>
                                        <p:tgtEl>
                                          <p:spTgt spid="17418"/>
                                        </p:tgtEl>
                                        <p:attrNameLst>
                                          <p:attrName>ppt_x</p:attrName>
                                        </p:attrNameLst>
                                      </p:cBhvr>
                                      <p:tavLst>
                                        <p:tav tm="0">
                                          <p:val>
                                            <p:strVal val="0-#ppt_w/2"/>
                                          </p:val>
                                        </p:tav>
                                        <p:tav tm="100000">
                                          <p:val>
                                            <p:strVal val="#ppt_x"/>
                                          </p:val>
                                        </p:tav>
                                      </p:tavLst>
                                    </p:anim>
                                    <p:anim calcmode="lin" valueType="num">
                                      <p:cBhvr additive="base">
                                        <p:cTn id="32"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7420"/>
                                        </p:tgtEl>
                                        <p:attrNameLst>
                                          <p:attrName>style.visibility</p:attrName>
                                        </p:attrNameLst>
                                      </p:cBhvr>
                                      <p:to>
                                        <p:strVal val="visible"/>
                                      </p:to>
                                    </p:set>
                                    <p:anim calcmode="lin" valueType="num">
                                      <p:cBhvr additive="base">
                                        <p:cTn id="37" dur="500" fill="hold"/>
                                        <p:tgtEl>
                                          <p:spTgt spid="17420"/>
                                        </p:tgtEl>
                                        <p:attrNameLst>
                                          <p:attrName>ppt_x</p:attrName>
                                        </p:attrNameLst>
                                      </p:cBhvr>
                                      <p:tavLst>
                                        <p:tav tm="0">
                                          <p:val>
                                            <p:strVal val="0-#ppt_w/2"/>
                                          </p:val>
                                        </p:tav>
                                        <p:tav tm="100000">
                                          <p:val>
                                            <p:strVal val="#ppt_x"/>
                                          </p:val>
                                        </p:tav>
                                      </p:tavLst>
                                    </p:anim>
                                    <p:anim calcmode="lin" valueType="num">
                                      <p:cBhvr additive="base">
                                        <p:cTn id="38" dur="500" fill="hold"/>
                                        <p:tgtEl>
                                          <p:spTgt spid="1742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21"/>
                                        </p:tgtEl>
                                        <p:attrNameLst>
                                          <p:attrName>style.visibility</p:attrName>
                                        </p:attrNameLst>
                                      </p:cBhvr>
                                      <p:to>
                                        <p:strVal val="visible"/>
                                      </p:to>
                                    </p:set>
                                    <p:anim calcmode="lin" valueType="num">
                                      <p:cBhvr additive="base">
                                        <p:cTn id="43" dur="500" fill="hold"/>
                                        <p:tgtEl>
                                          <p:spTgt spid="17421"/>
                                        </p:tgtEl>
                                        <p:attrNameLst>
                                          <p:attrName>ppt_x</p:attrName>
                                        </p:attrNameLst>
                                      </p:cBhvr>
                                      <p:tavLst>
                                        <p:tav tm="0">
                                          <p:val>
                                            <p:strVal val="0-#ppt_w/2"/>
                                          </p:val>
                                        </p:tav>
                                        <p:tav tm="100000">
                                          <p:val>
                                            <p:strVal val="#ppt_x"/>
                                          </p:val>
                                        </p:tav>
                                      </p:tavLst>
                                    </p:anim>
                                    <p:anim calcmode="lin" valueType="num">
                                      <p:cBhvr additive="base">
                                        <p:cTn id="44" dur="500" fill="hold"/>
                                        <p:tgtEl>
                                          <p:spTgt spid="1742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422"/>
                                        </p:tgtEl>
                                        <p:attrNameLst>
                                          <p:attrName>style.visibility</p:attrName>
                                        </p:attrNameLst>
                                      </p:cBhvr>
                                      <p:to>
                                        <p:strVal val="visible"/>
                                      </p:to>
                                    </p:set>
                                    <p:anim calcmode="lin" valueType="num">
                                      <p:cBhvr additive="base">
                                        <p:cTn id="49" dur="500" fill="hold"/>
                                        <p:tgtEl>
                                          <p:spTgt spid="17422"/>
                                        </p:tgtEl>
                                        <p:attrNameLst>
                                          <p:attrName>ppt_x</p:attrName>
                                        </p:attrNameLst>
                                      </p:cBhvr>
                                      <p:tavLst>
                                        <p:tav tm="0">
                                          <p:val>
                                            <p:strVal val="0-#ppt_w/2"/>
                                          </p:val>
                                        </p:tav>
                                        <p:tav tm="100000">
                                          <p:val>
                                            <p:strVal val="#ppt_x"/>
                                          </p:val>
                                        </p:tav>
                                      </p:tavLst>
                                    </p:anim>
                                    <p:anim calcmode="lin" valueType="num">
                                      <p:cBhvr additive="base">
                                        <p:cTn id="50" dur="500" fill="hold"/>
                                        <p:tgtEl>
                                          <p:spTgt spid="174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P spid="17415" grpId="0" autoUpdateAnimBg="0"/>
      <p:bldP spid="17418" grpId="0" animBg="1" autoUpdateAnimBg="0"/>
      <p:bldP spid="17421" grpId="0" autoUpdateAnimBg="0"/>
      <p:bldP spid="1742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19459" name="Text Box 3"/>
          <p:cNvSpPr txBox="1">
            <a:spLocks noChangeArrowheads="1"/>
          </p:cNvSpPr>
          <p:nvPr/>
        </p:nvSpPr>
        <p:spPr bwMode="auto">
          <a:xfrm>
            <a:off x="381000" y="3810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19460" name="Text Box 4"/>
          <p:cNvSpPr txBox="1">
            <a:spLocks noChangeArrowheads="1"/>
          </p:cNvSpPr>
          <p:nvPr/>
        </p:nvSpPr>
        <p:spPr bwMode="auto">
          <a:xfrm>
            <a:off x="152400" y="685800"/>
            <a:ext cx="672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SUMERIAN CULTURE</a:t>
            </a:r>
          </a:p>
        </p:txBody>
      </p:sp>
      <p:sp>
        <p:nvSpPr>
          <p:cNvPr id="19461" name="Text Box 5"/>
          <p:cNvSpPr txBox="1">
            <a:spLocks noChangeArrowheads="1"/>
          </p:cNvSpPr>
          <p:nvPr/>
        </p:nvSpPr>
        <p:spPr bwMode="auto">
          <a:xfrm>
            <a:off x="381000" y="990600"/>
            <a:ext cx="8016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SCIENCE &amp; TECHNOLOGY</a:t>
            </a:r>
          </a:p>
        </p:txBody>
      </p:sp>
      <p:sp>
        <p:nvSpPr>
          <p:cNvPr id="19462" name="Text Box 6"/>
          <p:cNvSpPr txBox="1">
            <a:spLocks noChangeArrowheads="1"/>
          </p:cNvSpPr>
          <p:nvPr/>
        </p:nvSpPr>
        <p:spPr bwMode="auto">
          <a:xfrm>
            <a:off x="609600" y="1295400"/>
            <a:ext cx="6111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One of the first writing systems - Cuneiform</a:t>
            </a:r>
          </a:p>
        </p:txBody>
      </p:sp>
      <p:pic>
        <p:nvPicPr>
          <p:cNvPr id="19463" name="Picture 7" descr="Cuneiform Tabl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914400"/>
            <a:ext cx="27432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4" name="Picture 8" descr="http://cdli.ucla.edu/img/cdli_st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57400"/>
            <a:ext cx="2819400"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5" name="Rectangle 11"/>
          <p:cNvSpPr>
            <a:spLocks noChangeArrowheads="1"/>
          </p:cNvSpPr>
          <p:nvPr/>
        </p:nvSpPr>
        <p:spPr bwMode="auto">
          <a:xfrm>
            <a:off x="4114800" y="2971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19466" name="Rectangle 13"/>
          <p:cNvSpPr>
            <a:spLocks noChangeArrowheads="1"/>
          </p:cNvSpPr>
          <p:nvPr/>
        </p:nvSpPr>
        <p:spPr bwMode="auto">
          <a:xfrm>
            <a:off x="4114800" y="2971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19472" name="Text Box 16"/>
          <p:cNvSpPr txBox="1">
            <a:spLocks noChangeArrowheads="1"/>
          </p:cNvSpPr>
          <p:nvPr/>
        </p:nvSpPr>
        <p:spPr bwMode="auto">
          <a:xfrm>
            <a:off x="381000" y="4724400"/>
            <a:ext cx="8474075" cy="1590675"/>
          </a:xfrm>
          <a:prstGeom prst="rect">
            <a:avLst/>
          </a:prstGeom>
          <a:noFill/>
          <a:ln w="38100" cmpd="dbl">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400" b="0" u="none">
                <a:solidFill>
                  <a:srgbClr val="FF0000"/>
                </a:solidFill>
                <a:latin typeface="Arial" charset="0"/>
              </a:rPr>
              <a:t>Cylinder seals</a:t>
            </a:r>
            <a:r>
              <a:rPr lang="en-US" sz="2400" b="0" u="none">
                <a:solidFill>
                  <a:srgbClr val="000066"/>
                </a:solidFill>
                <a:latin typeface="Arial" charset="0"/>
              </a:rPr>
              <a:t> and their ancient impressions on administrative documents and locking devices are </a:t>
            </a:r>
          </a:p>
          <a:p>
            <a:pPr eaLnBrk="1" hangingPunct="1"/>
            <a:r>
              <a:rPr lang="en-US" sz="2400" b="0" u="none">
                <a:solidFill>
                  <a:srgbClr val="000066"/>
                </a:solidFill>
                <a:latin typeface="Arial" charset="0"/>
              </a:rPr>
              <a:t>our richest source for a range of meaningful subject matters.</a:t>
            </a:r>
          </a:p>
          <a:p>
            <a:pPr eaLnBrk="1" hangingPunct="1"/>
            <a:r>
              <a:rPr lang="en-US" sz="2400" b="0" u="none">
                <a:solidFill>
                  <a:srgbClr val="000066"/>
                </a:solidFill>
                <a:latin typeface="Arial" charset="0"/>
              </a:rPr>
              <a:t>A wealth of these have been discovered at Sumerian sites.</a:t>
            </a:r>
            <a:r>
              <a:rPr lang="en-US" sz="2400" b="0" u="none"/>
              <a:t> *</a:t>
            </a:r>
          </a:p>
        </p:txBody>
      </p:sp>
      <p:pic>
        <p:nvPicPr>
          <p:cNvPr id="19474" name="Picture 18" descr="http://www.metmuseum.org/explore/First_Cities/images/135AR4.R.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838200"/>
            <a:ext cx="258445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76" name="Picture 20" descr="http://www.metmuseum.org/explore/First_Cities/images/135BR3.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133600"/>
            <a:ext cx="3276600" cy="204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70" name="Text Box 21"/>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212217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300" fill="hold"/>
                                        <p:tgtEl>
                                          <p:spTgt spid="19461"/>
                                        </p:tgtEl>
                                        <p:attrNameLst>
                                          <p:attrName>ppt_x</p:attrName>
                                        </p:attrNameLst>
                                      </p:cBhvr>
                                      <p:tavLst>
                                        <p:tav tm="0">
                                          <p:val>
                                            <p:strVal val="0-#ppt_w/2"/>
                                          </p:val>
                                        </p:tav>
                                        <p:tav tm="100000">
                                          <p:val>
                                            <p:strVal val="#ppt_x"/>
                                          </p:val>
                                        </p:tav>
                                      </p:tavLst>
                                    </p:anim>
                                    <p:anim calcmode="lin" valueType="num">
                                      <p:cBhvr additive="base">
                                        <p:cTn id="8" dur="3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19462"/>
                                        </p:tgtEl>
                                        <p:attrNameLst>
                                          <p:attrName>style.visibility</p:attrName>
                                        </p:attrNameLst>
                                      </p:cBhvr>
                                      <p:to>
                                        <p:strVal val="visible"/>
                                      </p:to>
                                    </p:set>
                                    <p:anim calcmode="lin" valueType="num">
                                      <p:cBhvr additive="base">
                                        <p:cTn id="13" dur="75" fill="hold"/>
                                        <p:tgtEl>
                                          <p:spTgt spid="19462"/>
                                        </p:tgtEl>
                                        <p:attrNameLst>
                                          <p:attrName>ppt_x</p:attrName>
                                        </p:attrNameLst>
                                      </p:cBhvr>
                                      <p:tavLst>
                                        <p:tav tm="0">
                                          <p:val>
                                            <p:strVal val="0-#ppt_w/2"/>
                                          </p:val>
                                        </p:tav>
                                        <p:tav tm="100000">
                                          <p:val>
                                            <p:strVal val="#ppt_x"/>
                                          </p:val>
                                        </p:tav>
                                      </p:tavLst>
                                    </p:anim>
                                    <p:anim calcmode="lin" valueType="num">
                                      <p:cBhvr additive="base">
                                        <p:cTn id="14" dur="75"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9464"/>
                                        </p:tgtEl>
                                        <p:attrNameLst>
                                          <p:attrName>style.visibility</p:attrName>
                                        </p:attrNameLst>
                                      </p:cBhvr>
                                      <p:to>
                                        <p:strVal val="visible"/>
                                      </p:to>
                                    </p:set>
                                    <p:anim calcmode="lin" valueType="num">
                                      <p:cBhvr additive="base">
                                        <p:cTn id="19" dur="500" fill="hold"/>
                                        <p:tgtEl>
                                          <p:spTgt spid="19464"/>
                                        </p:tgtEl>
                                        <p:attrNameLst>
                                          <p:attrName>ppt_x</p:attrName>
                                        </p:attrNameLst>
                                      </p:cBhvr>
                                      <p:tavLst>
                                        <p:tav tm="0">
                                          <p:val>
                                            <p:strVal val="0-#ppt_w/2"/>
                                          </p:val>
                                        </p:tav>
                                        <p:tav tm="100000">
                                          <p:val>
                                            <p:strVal val="#ppt_x"/>
                                          </p:val>
                                        </p:tav>
                                      </p:tavLst>
                                    </p:anim>
                                    <p:anim calcmode="lin" valueType="num">
                                      <p:cBhvr additive="base">
                                        <p:cTn id="20"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9463"/>
                                        </p:tgtEl>
                                        <p:attrNameLst>
                                          <p:attrName>style.visibility</p:attrName>
                                        </p:attrNameLst>
                                      </p:cBhvr>
                                      <p:to>
                                        <p:strVal val="visible"/>
                                      </p:to>
                                    </p:set>
                                    <p:anim calcmode="lin" valueType="num">
                                      <p:cBhvr additive="base">
                                        <p:cTn id="25" dur="500" fill="hold"/>
                                        <p:tgtEl>
                                          <p:spTgt spid="19463"/>
                                        </p:tgtEl>
                                        <p:attrNameLst>
                                          <p:attrName>ppt_x</p:attrName>
                                        </p:attrNameLst>
                                      </p:cBhvr>
                                      <p:tavLst>
                                        <p:tav tm="0">
                                          <p:val>
                                            <p:strVal val="0-#ppt_w/2"/>
                                          </p:val>
                                        </p:tav>
                                        <p:tav tm="100000">
                                          <p:val>
                                            <p:strVal val="#ppt_x"/>
                                          </p:val>
                                        </p:tav>
                                      </p:tavLst>
                                    </p:anim>
                                    <p:anim calcmode="lin" valueType="num">
                                      <p:cBhvr additive="base">
                                        <p:cTn id="26" dur="500" fill="hold"/>
                                        <p:tgtEl>
                                          <p:spTgt spid="1946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9474"/>
                                        </p:tgtEl>
                                        <p:attrNameLst>
                                          <p:attrName>style.visibility</p:attrName>
                                        </p:attrNameLst>
                                      </p:cBhvr>
                                      <p:to>
                                        <p:strVal val="visible"/>
                                      </p:to>
                                    </p:set>
                                    <p:anim calcmode="lin" valueType="num">
                                      <p:cBhvr additive="base">
                                        <p:cTn id="31" dur="500" fill="hold"/>
                                        <p:tgtEl>
                                          <p:spTgt spid="19474"/>
                                        </p:tgtEl>
                                        <p:attrNameLst>
                                          <p:attrName>ppt_x</p:attrName>
                                        </p:attrNameLst>
                                      </p:cBhvr>
                                      <p:tavLst>
                                        <p:tav tm="0">
                                          <p:val>
                                            <p:strVal val="0-#ppt_w/2"/>
                                          </p:val>
                                        </p:tav>
                                        <p:tav tm="100000">
                                          <p:val>
                                            <p:strVal val="#ppt_x"/>
                                          </p:val>
                                        </p:tav>
                                      </p:tavLst>
                                    </p:anim>
                                    <p:anim calcmode="lin" valueType="num">
                                      <p:cBhvr additive="base">
                                        <p:cTn id="32" dur="500" fill="hold"/>
                                        <p:tgtEl>
                                          <p:spTgt spid="1947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iterate type="lt">
                                    <p:tmPct val="100000"/>
                                  </p:iterate>
                                  <p:childTnLst>
                                    <p:set>
                                      <p:cBhvr>
                                        <p:cTn id="36" dur="1" fill="hold">
                                          <p:stCondLst>
                                            <p:cond delay="0"/>
                                          </p:stCondLst>
                                        </p:cTn>
                                        <p:tgtEl>
                                          <p:spTgt spid="19472"/>
                                        </p:tgtEl>
                                        <p:attrNameLst>
                                          <p:attrName>style.visibility</p:attrName>
                                        </p:attrNameLst>
                                      </p:cBhvr>
                                      <p:to>
                                        <p:strVal val="visible"/>
                                      </p:to>
                                    </p:set>
                                    <p:anim calcmode="lin" valueType="num">
                                      <p:cBhvr additive="base">
                                        <p:cTn id="37" dur="75" fill="hold"/>
                                        <p:tgtEl>
                                          <p:spTgt spid="19472"/>
                                        </p:tgtEl>
                                        <p:attrNameLst>
                                          <p:attrName>ppt_x</p:attrName>
                                        </p:attrNameLst>
                                      </p:cBhvr>
                                      <p:tavLst>
                                        <p:tav tm="0">
                                          <p:val>
                                            <p:strVal val="0-#ppt_w/2"/>
                                          </p:val>
                                        </p:tav>
                                        <p:tav tm="100000">
                                          <p:val>
                                            <p:strVal val="#ppt_x"/>
                                          </p:val>
                                        </p:tav>
                                      </p:tavLst>
                                    </p:anim>
                                    <p:anim calcmode="lin" valueType="num">
                                      <p:cBhvr additive="base">
                                        <p:cTn id="38" dur="75" fill="hold"/>
                                        <p:tgtEl>
                                          <p:spTgt spid="1947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9476"/>
                                        </p:tgtEl>
                                        <p:attrNameLst>
                                          <p:attrName>style.visibility</p:attrName>
                                        </p:attrNameLst>
                                      </p:cBhvr>
                                      <p:to>
                                        <p:strVal val="visible"/>
                                      </p:to>
                                    </p:set>
                                    <p:anim calcmode="lin" valueType="num">
                                      <p:cBhvr additive="base">
                                        <p:cTn id="43" dur="500" fill="hold"/>
                                        <p:tgtEl>
                                          <p:spTgt spid="19476"/>
                                        </p:tgtEl>
                                        <p:attrNameLst>
                                          <p:attrName>ppt_x</p:attrName>
                                        </p:attrNameLst>
                                      </p:cBhvr>
                                      <p:tavLst>
                                        <p:tav tm="0">
                                          <p:val>
                                            <p:strVal val="0-#ppt_w/2"/>
                                          </p:val>
                                        </p:tav>
                                        <p:tav tm="100000">
                                          <p:val>
                                            <p:strVal val="#ppt_x"/>
                                          </p:val>
                                        </p:tav>
                                      </p:tavLst>
                                    </p:anim>
                                    <p:anim calcmode="lin" valueType="num">
                                      <p:cBhvr additive="base">
                                        <p:cTn id="44" dur="500" fill="hold"/>
                                        <p:tgtEl>
                                          <p:spTgt spid="19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utoUpdateAnimBg="0"/>
      <p:bldP spid="19462" grpId="0" autoUpdateAnimBg="0"/>
      <p:bldP spid="19472"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20483" name="Text Box 3"/>
          <p:cNvSpPr txBox="1">
            <a:spLocks noChangeArrowheads="1"/>
          </p:cNvSpPr>
          <p:nvPr/>
        </p:nvSpPr>
        <p:spPr bwMode="auto">
          <a:xfrm>
            <a:off x="381000" y="3810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20484" name="Text Box 4"/>
          <p:cNvSpPr txBox="1">
            <a:spLocks noChangeArrowheads="1"/>
          </p:cNvSpPr>
          <p:nvPr/>
        </p:nvSpPr>
        <p:spPr bwMode="auto">
          <a:xfrm>
            <a:off x="152400" y="685800"/>
            <a:ext cx="672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SUMERIAN CULTURE</a:t>
            </a:r>
          </a:p>
        </p:txBody>
      </p:sp>
      <p:sp>
        <p:nvSpPr>
          <p:cNvPr id="20485" name="Text Box 5"/>
          <p:cNvSpPr txBox="1">
            <a:spLocks noChangeArrowheads="1"/>
          </p:cNvSpPr>
          <p:nvPr/>
        </p:nvSpPr>
        <p:spPr bwMode="auto">
          <a:xfrm>
            <a:off x="381000" y="990600"/>
            <a:ext cx="8016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SCIENCE &amp; TECHNOLOGY</a:t>
            </a:r>
          </a:p>
        </p:txBody>
      </p:sp>
      <p:sp>
        <p:nvSpPr>
          <p:cNvPr id="20486" name="Text Box 6"/>
          <p:cNvSpPr txBox="1">
            <a:spLocks noChangeArrowheads="1"/>
          </p:cNvSpPr>
          <p:nvPr/>
        </p:nvSpPr>
        <p:spPr bwMode="auto">
          <a:xfrm>
            <a:off x="609600" y="1295400"/>
            <a:ext cx="6111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One of the first writing systems - Cuneiform</a:t>
            </a:r>
          </a:p>
        </p:txBody>
      </p:sp>
      <p:sp>
        <p:nvSpPr>
          <p:cNvPr id="20487" name="Rectangle 9"/>
          <p:cNvSpPr>
            <a:spLocks noChangeArrowheads="1"/>
          </p:cNvSpPr>
          <p:nvPr/>
        </p:nvSpPr>
        <p:spPr bwMode="auto">
          <a:xfrm>
            <a:off x="4114800" y="2971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20488" name="Rectangle 10"/>
          <p:cNvSpPr>
            <a:spLocks noChangeArrowheads="1"/>
          </p:cNvSpPr>
          <p:nvPr/>
        </p:nvSpPr>
        <p:spPr bwMode="auto">
          <a:xfrm>
            <a:off x="4114800" y="2971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20489" name="Text Box 14"/>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
        <p:nvSpPr>
          <p:cNvPr id="22543" name="Text Box 15"/>
          <p:cNvSpPr txBox="1">
            <a:spLocks noChangeArrowheads="1"/>
          </p:cNvSpPr>
          <p:nvPr/>
        </p:nvSpPr>
        <p:spPr bwMode="auto">
          <a:xfrm>
            <a:off x="593725" y="1565275"/>
            <a:ext cx="58070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rabicPeriod" startAt="2"/>
            </a:pPr>
            <a:r>
              <a:rPr lang="en-US" sz="2000" b="0" u="none"/>
              <a:t>Invented wheel, the sail, the plow</a:t>
            </a:r>
          </a:p>
          <a:p>
            <a:pPr eaLnBrk="1" hangingPunct="1">
              <a:buFontTx/>
              <a:buAutoNum type="arabicPeriod" startAt="2"/>
            </a:pPr>
            <a:r>
              <a:rPr lang="en-US" sz="2000" b="0" u="none"/>
              <a:t>First to use bronze.</a:t>
            </a:r>
          </a:p>
        </p:txBody>
      </p:sp>
      <p:sp>
        <p:nvSpPr>
          <p:cNvPr id="22544" name="Text Box 16"/>
          <p:cNvSpPr txBox="1">
            <a:spLocks noChangeArrowheads="1"/>
          </p:cNvSpPr>
          <p:nvPr/>
        </p:nvSpPr>
        <p:spPr bwMode="auto">
          <a:xfrm>
            <a:off x="533400" y="2514600"/>
            <a:ext cx="7620000" cy="2998788"/>
          </a:xfrm>
          <a:prstGeom prst="rect">
            <a:avLst/>
          </a:prstGeom>
          <a:noFill/>
          <a:ln w="38100">
            <a:solidFill>
              <a:srgbClr val="80008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800" b="0" u="none">
                <a:solidFill>
                  <a:srgbClr val="800080"/>
                </a:solidFill>
                <a:latin typeface="Monotype Corsiva" charset="0"/>
              </a:rPr>
              <a:t>Other Sumerian Achievements</a:t>
            </a:r>
          </a:p>
          <a:p>
            <a:pPr algn="ctr" eaLnBrk="1" hangingPunct="1"/>
            <a:r>
              <a:rPr lang="en-US" sz="1600" b="0" u="none">
                <a:solidFill>
                  <a:srgbClr val="800080"/>
                </a:solidFill>
              </a:rPr>
              <a:t>(see textbook p. 31)</a:t>
            </a:r>
          </a:p>
          <a:p>
            <a:pPr algn="ctr" eaLnBrk="1" hangingPunct="1"/>
            <a:endParaRPr lang="en-US" b="0" u="none">
              <a:solidFill>
                <a:srgbClr val="800080"/>
              </a:solidFill>
            </a:endParaRPr>
          </a:p>
          <a:p>
            <a:pPr algn="ctr" eaLnBrk="1" hangingPunct="1">
              <a:buFontTx/>
              <a:buChar char="•"/>
            </a:pPr>
            <a:r>
              <a:rPr lang="en-US" b="0" u="none">
                <a:solidFill>
                  <a:srgbClr val="800080"/>
                </a:solidFill>
              </a:rPr>
              <a:t> one of the earliest sketched maps</a:t>
            </a:r>
          </a:p>
          <a:p>
            <a:pPr algn="ctr" eaLnBrk="1" hangingPunct="1"/>
            <a:endParaRPr lang="en-US" b="0" u="none">
              <a:solidFill>
                <a:srgbClr val="800080"/>
              </a:solidFill>
            </a:endParaRPr>
          </a:p>
          <a:p>
            <a:pPr algn="ctr" eaLnBrk="1" hangingPunct="1">
              <a:buFontTx/>
              <a:buChar char="•"/>
            </a:pPr>
            <a:r>
              <a:rPr lang="en-US" b="0" u="none">
                <a:solidFill>
                  <a:srgbClr val="800080"/>
                </a:solidFill>
              </a:rPr>
              <a:t> astronomy</a:t>
            </a:r>
          </a:p>
          <a:p>
            <a:pPr algn="ctr" eaLnBrk="1" hangingPunct="1"/>
            <a:endParaRPr lang="en-US" b="0" u="none">
              <a:solidFill>
                <a:srgbClr val="800080"/>
              </a:solidFill>
            </a:endParaRPr>
          </a:p>
          <a:p>
            <a:pPr algn="ctr" eaLnBrk="1" hangingPunct="1">
              <a:buFontTx/>
              <a:buChar char="•"/>
            </a:pPr>
            <a:r>
              <a:rPr lang="en-US" b="0" u="none">
                <a:solidFill>
                  <a:srgbClr val="800080"/>
                </a:solidFill>
              </a:rPr>
              <a:t> a number system in base 60</a:t>
            </a:r>
          </a:p>
          <a:p>
            <a:pPr algn="ctr" eaLnBrk="1" hangingPunct="1"/>
            <a:r>
              <a:rPr lang="en-US" b="0" u="none">
                <a:solidFill>
                  <a:srgbClr val="800080"/>
                </a:solidFill>
              </a:rPr>
              <a:t>from which stems our modern units of measuring time</a:t>
            </a:r>
          </a:p>
          <a:p>
            <a:pPr algn="ctr" eaLnBrk="1" hangingPunct="1"/>
            <a:r>
              <a:rPr lang="en-US" b="0" u="none">
                <a:solidFill>
                  <a:srgbClr val="800080"/>
                </a:solidFill>
              </a:rPr>
              <a:t>and the 360 degrees of a circle.</a:t>
            </a:r>
          </a:p>
        </p:txBody>
      </p:sp>
    </p:spTree>
    <p:extLst>
      <p:ext uri="{BB962C8B-B14F-4D97-AF65-F5344CB8AC3E}">
        <p14:creationId xmlns:p14="http://schemas.microsoft.com/office/powerpoint/2010/main" val="4028478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22543"/>
                                        </p:tgtEl>
                                        <p:attrNameLst>
                                          <p:attrName>style.visibility</p:attrName>
                                        </p:attrNameLst>
                                      </p:cBhvr>
                                      <p:to>
                                        <p:strVal val="visible"/>
                                      </p:to>
                                    </p:set>
                                    <p:anim calcmode="lin" valueType="num">
                                      <p:cBhvr additive="base">
                                        <p:cTn id="7" dur="75" fill="hold"/>
                                        <p:tgtEl>
                                          <p:spTgt spid="22543"/>
                                        </p:tgtEl>
                                        <p:attrNameLst>
                                          <p:attrName>ppt_x</p:attrName>
                                        </p:attrNameLst>
                                      </p:cBhvr>
                                      <p:tavLst>
                                        <p:tav tm="0">
                                          <p:val>
                                            <p:strVal val="0-#ppt_w/2"/>
                                          </p:val>
                                        </p:tav>
                                        <p:tav tm="100000">
                                          <p:val>
                                            <p:strVal val="#ppt_x"/>
                                          </p:val>
                                        </p:tav>
                                      </p:tavLst>
                                    </p:anim>
                                    <p:anim calcmode="lin" valueType="num">
                                      <p:cBhvr additive="base">
                                        <p:cTn id="8" dur="75" fill="hold"/>
                                        <p:tgtEl>
                                          <p:spTgt spid="225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22544"/>
                                        </p:tgtEl>
                                        <p:attrNameLst>
                                          <p:attrName>style.visibility</p:attrName>
                                        </p:attrNameLst>
                                      </p:cBhvr>
                                      <p:to>
                                        <p:strVal val="visible"/>
                                      </p:to>
                                    </p:set>
                                    <p:anim calcmode="lin" valueType="num">
                                      <p:cBhvr additive="base">
                                        <p:cTn id="13" dur="300" fill="hold"/>
                                        <p:tgtEl>
                                          <p:spTgt spid="22544"/>
                                        </p:tgtEl>
                                        <p:attrNameLst>
                                          <p:attrName>ppt_x</p:attrName>
                                        </p:attrNameLst>
                                      </p:cBhvr>
                                      <p:tavLst>
                                        <p:tav tm="0">
                                          <p:val>
                                            <p:strVal val="0-#ppt_w/2"/>
                                          </p:val>
                                        </p:tav>
                                        <p:tav tm="100000">
                                          <p:val>
                                            <p:strVal val="#ppt_x"/>
                                          </p:val>
                                        </p:tav>
                                      </p:tavLst>
                                    </p:anim>
                                    <p:anim calcmode="lin" valueType="num">
                                      <p:cBhvr additive="base">
                                        <p:cTn id="14" dur="300" fill="hold"/>
                                        <p:tgtEl>
                                          <p:spTgt spid="225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3" grpId="0" autoUpdateAnimBg="0"/>
      <p:bldP spid="2254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21507" name="Text Box 3"/>
          <p:cNvSpPr txBox="1">
            <a:spLocks noChangeArrowheads="1"/>
          </p:cNvSpPr>
          <p:nvPr/>
        </p:nvSpPr>
        <p:spPr bwMode="auto">
          <a:xfrm>
            <a:off x="381000" y="3048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24580" name="Text Box 4"/>
          <p:cNvSpPr txBox="1">
            <a:spLocks noChangeArrowheads="1"/>
          </p:cNvSpPr>
          <p:nvPr/>
        </p:nvSpPr>
        <p:spPr bwMode="auto">
          <a:xfrm>
            <a:off x="228600" y="685800"/>
            <a:ext cx="81692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IV.  First EMPIRE Builders</a:t>
            </a:r>
          </a:p>
        </p:txBody>
      </p:sp>
      <p:sp>
        <p:nvSpPr>
          <p:cNvPr id="24581" name="Text Box 5"/>
          <p:cNvSpPr txBox="1">
            <a:spLocks noChangeArrowheads="1"/>
          </p:cNvSpPr>
          <p:nvPr/>
        </p:nvSpPr>
        <p:spPr bwMode="auto">
          <a:xfrm>
            <a:off x="533400" y="990600"/>
            <a:ext cx="82296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a:pPr>
            <a:r>
              <a:rPr lang="en-US" sz="2000" b="0" u="none"/>
              <a:t>3,000 – 2,000 B.C.E. the City-States began to war with each other.</a:t>
            </a:r>
          </a:p>
          <a:p>
            <a:pPr eaLnBrk="1" hangingPunct="1"/>
            <a:r>
              <a:rPr lang="en-US" sz="2000" b="0" u="none"/>
              <a:t>	These internal struggles meant they were too weak to ward off an attack</a:t>
            </a:r>
          </a:p>
          <a:p>
            <a:pPr eaLnBrk="1" hangingPunct="1"/>
            <a:r>
              <a:rPr lang="en-US" sz="2000" b="0" u="none"/>
              <a:t>        by an outside enemy. </a:t>
            </a:r>
          </a:p>
        </p:txBody>
      </p:sp>
      <p:sp>
        <p:nvSpPr>
          <p:cNvPr id="24582" name="Text Box 6"/>
          <p:cNvSpPr txBox="1">
            <a:spLocks noChangeArrowheads="1"/>
          </p:cNvSpPr>
          <p:nvPr/>
        </p:nvSpPr>
        <p:spPr bwMode="auto">
          <a:xfrm>
            <a:off x="533400" y="1905000"/>
            <a:ext cx="8093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B.  </a:t>
            </a:r>
            <a:r>
              <a:rPr lang="en-US" sz="2000" b="0"/>
              <a:t>Sargon of Akkad</a:t>
            </a:r>
            <a:r>
              <a:rPr lang="en-US" sz="2000" b="0" u="none"/>
              <a:t> (ca. 2,350 B.C.E.)</a:t>
            </a:r>
          </a:p>
        </p:txBody>
      </p:sp>
      <p:sp>
        <p:nvSpPr>
          <p:cNvPr id="21511" name="Text Box 7"/>
          <p:cNvSpPr txBox="1">
            <a:spLocks noChangeArrowheads="1"/>
          </p:cNvSpPr>
          <p:nvPr/>
        </p:nvSpPr>
        <p:spPr bwMode="auto">
          <a:xfrm>
            <a:off x="822325" y="2174875"/>
            <a:ext cx="7635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endParaRPr lang="en-US" sz="2000" b="0" u="none"/>
          </a:p>
        </p:txBody>
      </p:sp>
      <p:sp>
        <p:nvSpPr>
          <p:cNvPr id="21512" name="Rectangle 8"/>
          <p:cNvSpPr>
            <a:spLocks noChangeArrowheads="1"/>
          </p:cNvSpPr>
          <p:nvPr/>
        </p:nvSpPr>
        <p:spPr bwMode="auto">
          <a:xfrm>
            <a:off x="284163" y="16287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pic>
        <p:nvPicPr>
          <p:cNvPr id="24586" name="Picture 10" descr="http://doormann.tripod.com/sarg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86200"/>
            <a:ext cx="295275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4" name="Rectangle 11"/>
          <p:cNvSpPr>
            <a:spLocks noChangeArrowheads="1"/>
          </p:cNvSpPr>
          <p:nvPr/>
        </p:nvSpPr>
        <p:spPr bwMode="auto">
          <a:xfrm>
            <a:off x="304800" y="16684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pic>
        <p:nvPicPr>
          <p:cNvPr id="24589" name="Picture 13" descr="http://doormann.tripod.com/sumer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22860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90" name="Text Box 14"/>
          <p:cNvSpPr txBox="1">
            <a:spLocks noChangeArrowheads="1"/>
          </p:cNvSpPr>
          <p:nvPr/>
        </p:nvSpPr>
        <p:spPr bwMode="auto">
          <a:xfrm>
            <a:off x="838200" y="2209800"/>
            <a:ext cx="74676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Took control of the region, creating world</a:t>
            </a:r>
            <a:r>
              <a:rPr lang="ja-JP" altLang="en-US" sz="2000" b="0" u="none"/>
              <a:t>’</a:t>
            </a:r>
            <a:r>
              <a:rPr lang="en-US" sz="2000" b="0" u="none"/>
              <a:t>s first </a:t>
            </a:r>
            <a:r>
              <a:rPr lang="en-US" sz="2000">
                <a:solidFill>
                  <a:srgbClr val="CC3300"/>
                </a:solidFill>
              </a:rPr>
              <a:t>empire</a:t>
            </a:r>
            <a:r>
              <a:rPr lang="en-US" sz="2000" u="none">
                <a:solidFill>
                  <a:srgbClr val="CC3300"/>
                </a:solidFill>
              </a:rPr>
              <a:t> - </a:t>
            </a:r>
          </a:p>
          <a:p>
            <a:pPr eaLnBrk="1" hangingPunct="1"/>
            <a:r>
              <a:rPr lang="en-US" sz="2000" u="none">
                <a:solidFill>
                  <a:srgbClr val="CC3300"/>
                </a:solidFill>
              </a:rPr>
              <a:t>     </a:t>
            </a:r>
            <a:r>
              <a:rPr lang="en-US" sz="2000" b="0" u="none">
                <a:solidFill>
                  <a:srgbClr val="333399"/>
                </a:solidFill>
              </a:rPr>
              <a:t>when several peoples, nations, or previously independent </a:t>
            </a:r>
          </a:p>
          <a:p>
            <a:pPr eaLnBrk="1" hangingPunct="1"/>
            <a:r>
              <a:rPr lang="en-US" sz="2000" b="0" u="none">
                <a:solidFill>
                  <a:srgbClr val="333399"/>
                </a:solidFill>
              </a:rPr>
              <a:t>     states are placed under the control of one ruler.</a:t>
            </a:r>
          </a:p>
        </p:txBody>
      </p:sp>
      <p:sp>
        <p:nvSpPr>
          <p:cNvPr id="24593" name="Rectangle 17"/>
          <p:cNvSpPr>
            <a:spLocks noChangeArrowheads="1"/>
          </p:cNvSpPr>
          <p:nvPr/>
        </p:nvSpPr>
        <p:spPr bwMode="auto">
          <a:xfrm>
            <a:off x="7543800" y="2209800"/>
            <a:ext cx="1285875" cy="925513"/>
          </a:xfrm>
          <a:prstGeom prst="rect">
            <a:avLst/>
          </a:prstGeom>
          <a:noFill/>
          <a:ln w="9525">
            <a:solidFill>
              <a:srgbClr val="CC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24594" name="AutoShape 18"/>
          <p:cNvSpPr>
            <a:spLocks/>
          </p:cNvSpPr>
          <p:nvPr/>
        </p:nvSpPr>
        <p:spPr bwMode="auto">
          <a:xfrm>
            <a:off x="7162800" y="1905000"/>
            <a:ext cx="381000" cy="1447800"/>
          </a:xfrm>
          <a:prstGeom prst="rightBrace">
            <a:avLst>
              <a:gd name="adj1" fmla="val 31667"/>
              <a:gd name="adj2" fmla="val 51787"/>
            </a:avLst>
          </a:prstGeom>
          <a:noFill/>
          <a:ln w="25400">
            <a:solidFill>
              <a:srgbClr val="CC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519" name="Text Box 19"/>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1766614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0-#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24581"/>
                                        </p:tgtEl>
                                        <p:attrNameLst>
                                          <p:attrName>style.visibility</p:attrName>
                                        </p:attrNameLst>
                                      </p:cBhvr>
                                      <p:to>
                                        <p:strVal val="visible"/>
                                      </p:to>
                                    </p:set>
                                    <p:anim calcmode="lin" valueType="num">
                                      <p:cBhvr additive="base">
                                        <p:cTn id="13" dur="300" fill="hold"/>
                                        <p:tgtEl>
                                          <p:spTgt spid="24581"/>
                                        </p:tgtEl>
                                        <p:attrNameLst>
                                          <p:attrName>ppt_x</p:attrName>
                                        </p:attrNameLst>
                                      </p:cBhvr>
                                      <p:tavLst>
                                        <p:tav tm="0">
                                          <p:val>
                                            <p:strVal val="0-#ppt_w/2"/>
                                          </p:val>
                                        </p:tav>
                                        <p:tav tm="100000">
                                          <p:val>
                                            <p:strVal val="#ppt_x"/>
                                          </p:val>
                                        </p:tav>
                                      </p:tavLst>
                                    </p:anim>
                                    <p:anim calcmode="lin" valueType="num">
                                      <p:cBhvr additive="base">
                                        <p:cTn id="14" dur="300" fill="hold"/>
                                        <p:tgtEl>
                                          <p:spTgt spid="2458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82"/>
                                        </p:tgtEl>
                                        <p:attrNameLst>
                                          <p:attrName>style.visibility</p:attrName>
                                        </p:attrNameLst>
                                      </p:cBhvr>
                                      <p:to>
                                        <p:strVal val="visible"/>
                                      </p:to>
                                    </p:set>
                                    <p:anim calcmode="lin" valueType="num">
                                      <p:cBhvr additive="base">
                                        <p:cTn id="19" dur="500" fill="hold"/>
                                        <p:tgtEl>
                                          <p:spTgt spid="24582"/>
                                        </p:tgtEl>
                                        <p:attrNameLst>
                                          <p:attrName>ppt_x</p:attrName>
                                        </p:attrNameLst>
                                      </p:cBhvr>
                                      <p:tavLst>
                                        <p:tav tm="0">
                                          <p:val>
                                            <p:strVal val="0-#ppt_w/2"/>
                                          </p:val>
                                        </p:tav>
                                        <p:tav tm="100000">
                                          <p:val>
                                            <p:strVal val="#ppt_x"/>
                                          </p:val>
                                        </p:tav>
                                      </p:tavLst>
                                    </p:anim>
                                    <p:anim calcmode="lin" valueType="num">
                                      <p:cBhvr additive="base">
                                        <p:cTn id="20" dur="500" fill="hold"/>
                                        <p:tgtEl>
                                          <p:spTgt spid="2458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4586"/>
                                        </p:tgtEl>
                                        <p:attrNameLst>
                                          <p:attrName>style.visibility</p:attrName>
                                        </p:attrNameLst>
                                      </p:cBhvr>
                                      <p:to>
                                        <p:strVal val="visible"/>
                                      </p:to>
                                    </p:set>
                                    <p:anim calcmode="lin" valueType="num">
                                      <p:cBhvr additive="base">
                                        <p:cTn id="25" dur="500" fill="hold"/>
                                        <p:tgtEl>
                                          <p:spTgt spid="24586"/>
                                        </p:tgtEl>
                                        <p:attrNameLst>
                                          <p:attrName>ppt_x</p:attrName>
                                        </p:attrNameLst>
                                      </p:cBhvr>
                                      <p:tavLst>
                                        <p:tav tm="0">
                                          <p:val>
                                            <p:strVal val="0-#ppt_w/2"/>
                                          </p:val>
                                        </p:tav>
                                        <p:tav tm="100000">
                                          <p:val>
                                            <p:strVal val="#ppt_x"/>
                                          </p:val>
                                        </p:tav>
                                      </p:tavLst>
                                    </p:anim>
                                    <p:anim calcmode="lin" valueType="num">
                                      <p:cBhvr additive="base">
                                        <p:cTn id="26" dur="500" fill="hold"/>
                                        <p:tgtEl>
                                          <p:spTgt spid="2458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4589"/>
                                        </p:tgtEl>
                                        <p:attrNameLst>
                                          <p:attrName>style.visibility</p:attrName>
                                        </p:attrNameLst>
                                      </p:cBhvr>
                                      <p:to>
                                        <p:strVal val="visible"/>
                                      </p:to>
                                    </p:set>
                                    <p:anim calcmode="lin" valueType="num">
                                      <p:cBhvr additive="base">
                                        <p:cTn id="31" dur="500" fill="hold"/>
                                        <p:tgtEl>
                                          <p:spTgt spid="24589"/>
                                        </p:tgtEl>
                                        <p:attrNameLst>
                                          <p:attrName>ppt_x</p:attrName>
                                        </p:attrNameLst>
                                      </p:cBhvr>
                                      <p:tavLst>
                                        <p:tav tm="0">
                                          <p:val>
                                            <p:strVal val="0-#ppt_w/2"/>
                                          </p:val>
                                        </p:tav>
                                        <p:tav tm="100000">
                                          <p:val>
                                            <p:strVal val="#ppt_x"/>
                                          </p:val>
                                        </p:tav>
                                      </p:tavLst>
                                    </p:anim>
                                    <p:anim calcmode="lin" valueType="num">
                                      <p:cBhvr additive="base">
                                        <p:cTn id="32" dur="500" fill="hold"/>
                                        <p:tgtEl>
                                          <p:spTgt spid="2458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iterate type="wd">
                                    <p:tmPct val="100000"/>
                                  </p:iterate>
                                  <p:childTnLst>
                                    <p:set>
                                      <p:cBhvr>
                                        <p:cTn id="36" dur="1" fill="hold">
                                          <p:stCondLst>
                                            <p:cond delay="0"/>
                                          </p:stCondLst>
                                        </p:cTn>
                                        <p:tgtEl>
                                          <p:spTgt spid="24590"/>
                                        </p:tgtEl>
                                        <p:attrNameLst>
                                          <p:attrName>style.visibility</p:attrName>
                                        </p:attrNameLst>
                                      </p:cBhvr>
                                      <p:to>
                                        <p:strVal val="visible"/>
                                      </p:to>
                                    </p:set>
                                    <p:anim calcmode="lin" valueType="num">
                                      <p:cBhvr additive="base">
                                        <p:cTn id="37" dur="300" fill="hold"/>
                                        <p:tgtEl>
                                          <p:spTgt spid="24590"/>
                                        </p:tgtEl>
                                        <p:attrNameLst>
                                          <p:attrName>ppt_x</p:attrName>
                                        </p:attrNameLst>
                                      </p:cBhvr>
                                      <p:tavLst>
                                        <p:tav tm="0">
                                          <p:val>
                                            <p:strVal val="0-#ppt_w/2"/>
                                          </p:val>
                                        </p:tav>
                                        <p:tav tm="100000">
                                          <p:val>
                                            <p:strVal val="#ppt_x"/>
                                          </p:val>
                                        </p:tav>
                                      </p:tavLst>
                                    </p:anim>
                                    <p:anim calcmode="lin" valueType="num">
                                      <p:cBhvr additive="base">
                                        <p:cTn id="38" dur="300" fill="hold"/>
                                        <p:tgtEl>
                                          <p:spTgt spid="2459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594"/>
                                        </p:tgtEl>
                                        <p:attrNameLst>
                                          <p:attrName>style.visibility</p:attrName>
                                        </p:attrNameLst>
                                      </p:cBhvr>
                                      <p:to>
                                        <p:strVal val="visible"/>
                                      </p:to>
                                    </p:set>
                                    <p:anim calcmode="lin" valueType="num">
                                      <p:cBhvr additive="base">
                                        <p:cTn id="43" dur="500" fill="hold"/>
                                        <p:tgtEl>
                                          <p:spTgt spid="24594"/>
                                        </p:tgtEl>
                                        <p:attrNameLst>
                                          <p:attrName>ppt_x</p:attrName>
                                        </p:attrNameLst>
                                      </p:cBhvr>
                                      <p:tavLst>
                                        <p:tav tm="0">
                                          <p:val>
                                            <p:strVal val="0-#ppt_w/2"/>
                                          </p:val>
                                        </p:tav>
                                        <p:tav tm="100000">
                                          <p:val>
                                            <p:strVal val="#ppt_x"/>
                                          </p:val>
                                        </p:tav>
                                      </p:tavLst>
                                    </p:anim>
                                    <p:anim calcmode="lin" valueType="num">
                                      <p:cBhvr additive="base">
                                        <p:cTn id="44" dur="500" fill="hold"/>
                                        <p:tgtEl>
                                          <p:spTgt spid="2459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593"/>
                                        </p:tgtEl>
                                        <p:attrNameLst>
                                          <p:attrName>style.visibility</p:attrName>
                                        </p:attrNameLst>
                                      </p:cBhvr>
                                      <p:to>
                                        <p:strVal val="visible"/>
                                      </p:to>
                                    </p:set>
                                    <p:anim calcmode="lin" valueType="num">
                                      <p:cBhvr additive="base">
                                        <p:cTn id="49" dur="500" fill="hold"/>
                                        <p:tgtEl>
                                          <p:spTgt spid="24593"/>
                                        </p:tgtEl>
                                        <p:attrNameLst>
                                          <p:attrName>ppt_x</p:attrName>
                                        </p:attrNameLst>
                                      </p:cBhvr>
                                      <p:tavLst>
                                        <p:tav tm="0">
                                          <p:val>
                                            <p:strVal val="0-#ppt_w/2"/>
                                          </p:val>
                                        </p:tav>
                                        <p:tav tm="100000">
                                          <p:val>
                                            <p:strVal val="#ppt_x"/>
                                          </p:val>
                                        </p:tav>
                                      </p:tavLst>
                                    </p:anim>
                                    <p:anim calcmode="lin" valueType="num">
                                      <p:cBhvr additive="base">
                                        <p:cTn id="50" dur="500" fill="hold"/>
                                        <p:tgtEl>
                                          <p:spTgt spid="245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P spid="24581" grpId="0" autoUpdateAnimBg="0"/>
      <p:bldP spid="24582" grpId="0" autoUpdateAnimBg="0"/>
      <p:bldP spid="24590" grpId="0" autoUpdateAnimBg="0"/>
      <p:bldP spid="24593" grpId="0" animBg="1" autoUpdateAnimBg="0"/>
      <p:bldP spid="2459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http://www.geocities.com/garyweb65/sargon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8743950" cy="592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8" name="Text Box 4"/>
          <p:cNvSpPr txBox="1">
            <a:spLocks noChangeArrowheads="1"/>
          </p:cNvSpPr>
          <p:nvPr/>
        </p:nvSpPr>
        <p:spPr bwMode="auto">
          <a:xfrm>
            <a:off x="533400" y="152400"/>
            <a:ext cx="8153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The Akkadian Empire lasted about 200 years, 2350 – approx. 2150 B.C.E.</a:t>
            </a:r>
          </a:p>
        </p:txBody>
      </p:sp>
      <p:sp>
        <p:nvSpPr>
          <p:cNvPr id="22532" name="Text Box 5"/>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956423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75" fill="hold"/>
                                        <p:tgtEl>
                                          <p:spTgt spid="26628"/>
                                        </p:tgtEl>
                                        <p:attrNameLst>
                                          <p:attrName>ppt_x</p:attrName>
                                        </p:attrNameLst>
                                      </p:cBhvr>
                                      <p:tavLst>
                                        <p:tav tm="0">
                                          <p:val>
                                            <p:strVal val="0-#ppt_w/2"/>
                                          </p:val>
                                        </p:tav>
                                        <p:tav tm="100000">
                                          <p:val>
                                            <p:strVal val="#ppt_x"/>
                                          </p:val>
                                        </p:tav>
                                      </p:tavLst>
                                    </p:anim>
                                    <p:anim calcmode="lin" valueType="num">
                                      <p:cBhvr additive="base">
                                        <p:cTn id="8" dur="75" fill="hold"/>
                                        <p:tgtEl>
                                          <p:spTgt spid="26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23555" name="Text Box 3"/>
          <p:cNvSpPr txBox="1">
            <a:spLocks noChangeArrowheads="1"/>
          </p:cNvSpPr>
          <p:nvPr/>
        </p:nvSpPr>
        <p:spPr bwMode="auto">
          <a:xfrm>
            <a:off x="381000" y="3048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23556" name="Text Box 4"/>
          <p:cNvSpPr txBox="1">
            <a:spLocks noChangeArrowheads="1"/>
          </p:cNvSpPr>
          <p:nvPr/>
        </p:nvSpPr>
        <p:spPr bwMode="auto">
          <a:xfrm>
            <a:off x="228600" y="685800"/>
            <a:ext cx="81692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IV.  First EMPIRE Builders</a:t>
            </a:r>
          </a:p>
        </p:txBody>
      </p:sp>
      <p:sp>
        <p:nvSpPr>
          <p:cNvPr id="23557" name="Text Box 5"/>
          <p:cNvSpPr txBox="1">
            <a:spLocks noChangeArrowheads="1"/>
          </p:cNvSpPr>
          <p:nvPr/>
        </p:nvSpPr>
        <p:spPr bwMode="auto">
          <a:xfrm>
            <a:off x="533400" y="990600"/>
            <a:ext cx="79248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a:pPr>
            <a:r>
              <a:rPr lang="en-US" sz="2000" b="0" u="none"/>
              <a:t>3,000 – 2,000 B.C.E. the City-States began to war with each other.</a:t>
            </a:r>
          </a:p>
          <a:p>
            <a:pPr eaLnBrk="1" hangingPunct="1"/>
            <a:r>
              <a:rPr lang="en-US" sz="2000" b="0" u="none"/>
              <a:t>	These internal struggle meant they were too weak to ward off an attack</a:t>
            </a:r>
          </a:p>
          <a:p>
            <a:pPr eaLnBrk="1" hangingPunct="1"/>
            <a:r>
              <a:rPr lang="en-US" sz="2000" b="0" u="none"/>
              <a:t>        by an outside enemy.</a:t>
            </a:r>
          </a:p>
        </p:txBody>
      </p:sp>
      <p:sp>
        <p:nvSpPr>
          <p:cNvPr id="23558" name="Text Box 6"/>
          <p:cNvSpPr txBox="1">
            <a:spLocks noChangeArrowheads="1"/>
          </p:cNvSpPr>
          <p:nvPr/>
        </p:nvSpPr>
        <p:spPr bwMode="auto">
          <a:xfrm>
            <a:off x="533400" y="1905000"/>
            <a:ext cx="8093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B.  </a:t>
            </a:r>
            <a:r>
              <a:rPr lang="en-US" sz="2000" b="0"/>
              <a:t>Sargon of Akkad</a:t>
            </a:r>
            <a:r>
              <a:rPr lang="en-US" sz="2000" b="0" u="none"/>
              <a:t> (ca. 2,350 B.C.E.)</a:t>
            </a:r>
          </a:p>
        </p:txBody>
      </p:sp>
      <p:sp>
        <p:nvSpPr>
          <p:cNvPr id="23559" name="Text Box 7"/>
          <p:cNvSpPr txBox="1">
            <a:spLocks noChangeArrowheads="1"/>
          </p:cNvSpPr>
          <p:nvPr/>
        </p:nvSpPr>
        <p:spPr bwMode="auto">
          <a:xfrm>
            <a:off x="822325" y="2174875"/>
            <a:ext cx="7635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endParaRPr lang="en-US" sz="2000" b="0" u="none"/>
          </a:p>
        </p:txBody>
      </p:sp>
      <p:sp>
        <p:nvSpPr>
          <p:cNvPr id="23560" name="Rectangle 8"/>
          <p:cNvSpPr>
            <a:spLocks noChangeArrowheads="1"/>
          </p:cNvSpPr>
          <p:nvPr/>
        </p:nvSpPr>
        <p:spPr bwMode="auto">
          <a:xfrm>
            <a:off x="284163" y="16287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23561" name="Rectangle 10"/>
          <p:cNvSpPr>
            <a:spLocks noChangeArrowheads="1"/>
          </p:cNvSpPr>
          <p:nvPr/>
        </p:nvSpPr>
        <p:spPr bwMode="auto">
          <a:xfrm>
            <a:off x="304800" y="16684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23562" name="Text Box 12"/>
          <p:cNvSpPr txBox="1">
            <a:spLocks noChangeArrowheads="1"/>
          </p:cNvSpPr>
          <p:nvPr/>
        </p:nvSpPr>
        <p:spPr bwMode="auto">
          <a:xfrm>
            <a:off x="838200" y="2209800"/>
            <a:ext cx="74676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Took control of the region, creating world</a:t>
            </a:r>
            <a:r>
              <a:rPr lang="ja-JP" altLang="en-US" sz="2000" b="0" u="none"/>
              <a:t>’</a:t>
            </a:r>
            <a:r>
              <a:rPr lang="en-US" sz="2000" b="0" u="none"/>
              <a:t>s first </a:t>
            </a:r>
            <a:r>
              <a:rPr lang="en-US" sz="2000">
                <a:solidFill>
                  <a:srgbClr val="CC3300"/>
                </a:solidFill>
              </a:rPr>
              <a:t>empire</a:t>
            </a:r>
            <a:r>
              <a:rPr lang="en-US" sz="2000" u="none">
                <a:solidFill>
                  <a:srgbClr val="CC3300"/>
                </a:solidFill>
              </a:rPr>
              <a:t> - </a:t>
            </a:r>
          </a:p>
          <a:p>
            <a:pPr eaLnBrk="1" hangingPunct="1"/>
            <a:r>
              <a:rPr lang="en-US" sz="2000" u="none">
                <a:solidFill>
                  <a:srgbClr val="CC3300"/>
                </a:solidFill>
              </a:rPr>
              <a:t>     </a:t>
            </a:r>
            <a:r>
              <a:rPr lang="en-US" sz="2000" b="0" u="none">
                <a:solidFill>
                  <a:srgbClr val="333399"/>
                </a:solidFill>
              </a:rPr>
              <a:t>bringing together several peoples, nations, or previously</a:t>
            </a:r>
          </a:p>
          <a:p>
            <a:pPr eaLnBrk="1" hangingPunct="1"/>
            <a:r>
              <a:rPr lang="en-US" sz="2000" b="0" u="none">
                <a:solidFill>
                  <a:srgbClr val="333399"/>
                </a:solidFill>
              </a:rPr>
              <a:t>     independent states and place them under the control </a:t>
            </a:r>
          </a:p>
          <a:p>
            <a:pPr eaLnBrk="1" hangingPunct="1"/>
            <a:r>
              <a:rPr lang="en-US" sz="2000" b="0" u="none">
                <a:solidFill>
                  <a:srgbClr val="333399"/>
                </a:solidFill>
              </a:rPr>
              <a:t>     of one ruler.</a:t>
            </a:r>
          </a:p>
        </p:txBody>
      </p:sp>
      <p:sp>
        <p:nvSpPr>
          <p:cNvPr id="23563" name="Rectangle 13"/>
          <p:cNvSpPr>
            <a:spLocks noChangeArrowheads="1"/>
          </p:cNvSpPr>
          <p:nvPr/>
        </p:nvSpPr>
        <p:spPr bwMode="auto">
          <a:xfrm>
            <a:off x="7543800" y="2209800"/>
            <a:ext cx="1285875" cy="925513"/>
          </a:xfrm>
          <a:prstGeom prst="rect">
            <a:avLst/>
          </a:prstGeom>
          <a:noFill/>
          <a:ln w="9525">
            <a:solidFill>
              <a:srgbClr val="CC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23564" name="AutoShape 14"/>
          <p:cNvSpPr>
            <a:spLocks/>
          </p:cNvSpPr>
          <p:nvPr/>
        </p:nvSpPr>
        <p:spPr bwMode="auto">
          <a:xfrm>
            <a:off x="7162800" y="1905000"/>
            <a:ext cx="381000" cy="1447800"/>
          </a:xfrm>
          <a:prstGeom prst="rightBrace">
            <a:avLst>
              <a:gd name="adj1" fmla="val 31667"/>
              <a:gd name="adj2" fmla="val 51787"/>
            </a:avLst>
          </a:prstGeom>
          <a:noFill/>
          <a:ln w="25400">
            <a:solidFill>
              <a:srgbClr val="CC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565" name="Text Box 15"/>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
        <p:nvSpPr>
          <p:cNvPr id="27664" name="Text Box 16"/>
          <p:cNvSpPr txBox="1">
            <a:spLocks noChangeArrowheads="1"/>
          </p:cNvSpPr>
          <p:nvPr/>
        </p:nvSpPr>
        <p:spPr bwMode="auto">
          <a:xfrm>
            <a:off x="762000" y="3429000"/>
            <a:ext cx="6019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The Akkadian Empire lasted about 200 years</a:t>
            </a:r>
          </a:p>
        </p:txBody>
      </p:sp>
      <p:sp>
        <p:nvSpPr>
          <p:cNvPr id="27665" name="Text Box 17"/>
          <p:cNvSpPr txBox="1">
            <a:spLocks noChangeArrowheads="1"/>
          </p:cNvSpPr>
          <p:nvPr/>
        </p:nvSpPr>
        <p:spPr bwMode="auto">
          <a:xfrm>
            <a:off x="762000" y="3810000"/>
            <a:ext cx="6705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3.  Spoke a Semitic language (related to Arabic and Hebrew)</a:t>
            </a:r>
          </a:p>
        </p:txBody>
      </p:sp>
      <p:pic>
        <p:nvPicPr>
          <p:cNvPr id="27667" name="Picture 19" descr="Arab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257800"/>
            <a:ext cx="1143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9" name="Picture 21" descr="Hebrew (Ivr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410200"/>
            <a:ext cx="1219200"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70" name="Text Box 22"/>
          <p:cNvSpPr txBox="1">
            <a:spLocks noChangeArrowheads="1"/>
          </p:cNvSpPr>
          <p:nvPr/>
        </p:nvSpPr>
        <p:spPr bwMode="auto">
          <a:xfrm>
            <a:off x="5334000" y="5943600"/>
            <a:ext cx="3505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u="none">
                <a:solidFill>
                  <a:srgbClr val="800080"/>
                </a:solidFill>
              </a:rPr>
              <a:t>Arabic	                     Hebrew</a:t>
            </a:r>
          </a:p>
        </p:txBody>
      </p:sp>
      <p:pic>
        <p:nvPicPr>
          <p:cNvPr id="27672" name="Picture 24" descr="Sample of Akkadian wri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343400"/>
            <a:ext cx="4267200" cy="147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73" name="Text Box 25"/>
          <p:cNvSpPr txBox="1">
            <a:spLocks noChangeArrowheads="1"/>
          </p:cNvSpPr>
          <p:nvPr/>
        </p:nvSpPr>
        <p:spPr bwMode="auto">
          <a:xfrm>
            <a:off x="1050925" y="5908675"/>
            <a:ext cx="34448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u="none">
                <a:solidFill>
                  <a:srgbClr val="800080"/>
                </a:solidFill>
              </a:rPr>
              <a:t>    sample Akkadian text</a:t>
            </a:r>
          </a:p>
        </p:txBody>
      </p:sp>
      <p:sp>
        <p:nvSpPr>
          <p:cNvPr id="23573" name="Line 26"/>
          <p:cNvSpPr>
            <a:spLocks noChangeShapeType="1"/>
          </p:cNvSpPr>
          <p:nvPr/>
        </p:nvSpPr>
        <p:spPr bwMode="auto">
          <a:xfrm>
            <a:off x="0" y="4191000"/>
            <a:ext cx="7696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76" name="Text Box 28"/>
          <p:cNvSpPr txBox="1">
            <a:spLocks noChangeArrowheads="1"/>
          </p:cNvSpPr>
          <p:nvPr/>
        </p:nvSpPr>
        <p:spPr bwMode="auto">
          <a:xfrm>
            <a:off x="0" y="4267200"/>
            <a:ext cx="9144000" cy="2163763"/>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Invasions,</a:t>
            </a:r>
          </a:p>
          <a:p>
            <a:pPr eaLnBrk="1" hangingPunct="1"/>
            <a:r>
              <a:rPr lang="en-US" sz="2000" b="0" u="none"/>
              <a:t>                internal fighting, </a:t>
            </a:r>
          </a:p>
          <a:p>
            <a:pPr eaLnBrk="1" hangingPunct="1"/>
            <a:r>
              <a:rPr lang="en-US" sz="2000" b="0" u="none"/>
              <a:t>                                          and a severe famine </a:t>
            </a:r>
          </a:p>
          <a:p>
            <a:pPr eaLnBrk="1" hangingPunct="1"/>
            <a:r>
              <a:rPr lang="en-US" sz="2000" b="0" u="none"/>
              <a:t>                             </a:t>
            </a:r>
          </a:p>
          <a:p>
            <a:pPr eaLnBrk="1" hangingPunct="1"/>
            <a:r>
              <a:rPr lang="en-US" sz="2000" b="0" u="none"/>
              <a:t>                                                          all contributed to the end of the Akkadian Empire.</a:t>
            </a:r>
            <a:endParaRPr lang="en-US" sz="2400" b="0" u="none"/>
          </a:p>
          <a:p>
            <a:pPr eaLnBrk="1" hangingPunct="1">
              <a:spcBef>
                <a:spcPct val="50000"/>
              </a:spcBef>
            </a:pPr>
            <a:endParaRPr lang="en-US" sz="2400" b="0" u="none"/>
          </a:p>
        </p:txBody>
      </p:sp>
    </p:spTree>
    <p:extLst>
      <p:ext uri="{BB962C8B-B14F-4D97-AF65-F5344CB8AC3E}">
        <p14:creationId xmlns:p14="http://schemas.microsoft.com/office/powerpoint/2010/main" val="2711935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27664"/>
                                        </p:tgtEl>
                                        <p:attrNameLst>
                                          <p:attrName>style.visibility</p:attrName>
                                        </p:attrNameLst>
                                      </p:cBhvr>
                                      <p:to>
                                        <p:strVal val="visible"/>
                                      </p:to>
                                    </p:set>
                                    <p:anim calcmode="lin" valueType="num">
                                      <p:cBhvr additive="base">
                                        <p:cTn id="7" dur="300" fill="hold"/>
                                        <p:tgtEl>
                                          <p:spTgt spid="27664"/>
                                        </p:tgtEl>
                                        <p:attrNameLst>
                                          <p:attrName>ppt_x</p:attrName>
                                        </p:attrNameLst>
                                      </p:cBhvr>
                                      <p:tavLst>
                                        <p:tav tm="0">
                                          <p:val>
                                            <p:strVal val="0-#ppt_w/2"/>
                                          </p:val>
                                        </p:tav>
                                        <p:tav tm="100000">
                                          <p:val>
                                            <p:strVal val="#ppt_x"/>
                                          </p:val>
                                        </p:tav>
                                      </p:tavLst>
                                    </p:anim>
                                    <p:anim calcmode="lin" valueType="num">
                                      <p:cBhvr additive="base">
                                        <p:cTn id="8" dur="300" fill="hold"/>
                                        <p:tgtEl>
                                          <p:spTgt spid="276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27665"/>
                                        </p:tgtEl>
                                        <p:attrNameLst>
                                          <p:attrName>style.visibility</p:attrName>
                                        </p:attrNameLst>
                                      </p:cBhvr>
                                      <p:to>
                                        <p:strVal val="visible"/>
                                      </p:to>
                                    </p:set>
                                    <p:anim calcmode="lin" valueType="num">
                                      <p:cBhvr additive="base">
                                        <p:cTn id="13" dur="75" fill="hold"/>
                                        <p:tgtEl>
                                          <p:spTgt spid="27665"/>
                                        </p:tgtEl>
                                        <p:attrNameLst>
                                          <p:attrName>ppt_x</p:attrName>
                                        </p:attrNameLst>
                                      </p:cBhvr>
                                      <p:tavLst>
                                        <p:tav tm="0">
                                          <p:val>
                                            <p:strVal val="0-#ppt_w/2"/>
                                          </p:val>
                                        </p:tav>
                                        <p:tav tm="100000">
                                          <p:val>
                                            <p:strVal val="#ppt_x"/>
                                          </p:val>
                                        </p:tav>
                                      </p:tavLst>
                                    </p:anim>
                                    <p:anim calcmode="lin" valueType="num">
                                      <p:cBhvr additive="base">
                                        <p:cTn id="14" dur="75" fill="hold"/>
                                        <p:tgtEl>
                                          <p:spTgt spid="2766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73"/>
                                        </p:tgtEl>
                                        <p:attrNameLst>
                                          <p:attrName>style.visibility</p:attrName>
                                        </p:attrNameLst>
                                      </p:cBhvr>
                                      <p:to>
                                        <p:strVal val="visible"/>
                                      </p:to>
                                    </p:set>
                                    <p:anim calcmode="lin" valueType="num">
                                      <p:cBhvr additive="base">
                                        <p:cTn id="19" dur="500" fill="hold"/>
                                        <p:tgtEl>
                                          <p:spTgt spid="27673"/>
                                        </p:tgtEl>
                                        <p:attrNameLst>
                                          <p:attrName>ppt_x</p:attrName>
                                        </p:attrNameLst>
                                      </p:cBhvr>
                                      <p:tavLst>
                                        <p:tav tm="0">
                                          <p:val>
                                            <p:strVal val="0-#ppt_w/2"/>
                                          </p:val>
                                        </p:tav>
                                        <p:tav tm="100000">
                                          <p:val>
                                            <p:strVal val="#ppt_x"/>
                                          </p:val>
                                        </p:tav>
                                      </p:tavLst>
                                    </p:anim>
                                    <p:anim calcmode="lin" valueType="num">
                                      <p:cBhvr additive="base">
                                        <p:cTn id="20" dur="500" fill="hold"/>
                                        <p:tgtEl>
                                          <p:spTgt spid="2767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7672"/>
                                        </p:tgtEl>
                                        <p:attrNameLst>
                                          <p:attrName>style.visibility</p:attrName>
                                        </p:attrNameLst>
                                      </p:cBhvr>
                                      <p:to>
                                        <p:strVal val="visible"/>
                                      </p:to>
                                    </p:set>
                                    <p:anim calcmode="lin" valueType="num">
                                      <p:cBhvr additive="base">
                                        <p:cTn id="25" dur="500" fill="hold"/>
                                        <p:tgtEl>
                                          <p:spTgt spid="27672"/>
                                        </p:tgtEl>
                                        <p:attrNameLst>
                                          <p:attrName>ppt_x</p:attrName>
                                        </p:attrNameLst>
                                      </p:cBhvr>
                                      <p:tavLst>
                                        <p:tav tm="0">
                                          <p:val>
                                            <p:strVal val="0-#ppt_w/2"/>
                                          </p:val>
                                        </p:tav>
                                        <p:tav tm="100000">
                                          <p:val>
                                            <p:strVal val="#ppt_x"/>
                                          </p:val>
                                        </p:tav>
                                      </p:tavLst>
                                    </p:anim>
                                    <p:anim calcmode="lin" valueType="num">
                                      <p:cBhvr additive="base">
                                        <p:cTn id="26" dur="500" fill="hold"/>
                                        <p:tgtEl>
                                          <p:spTgt spid="2767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7667"/>
                                        </p:tgtEl>
                                        <p:attrNameLst>
                                          <p:attrName>style.visibility</p:attrName>
                                        </p:attrNameLst>
                                      </p:cBhvr>
                                      <p:to>
                                        <p:strVal val="visible"/>
                                      </p:to>
                                    </p:set>
                                    <p:anim calcmode="lin" valueType="num">
                                      <p:cBhvr additive="base">
                                        <p:cTn id="31" dur="500" fill="hold"/>
                                        <p:tgtEl>
                                          <p:spTgt spid="27667"/>
                                        </p:tgtEl>
                                        <p:attrNameLst>
                                          <p:attrName>ppt_x</p:attrName>
                                        </p:attrNameLst>
                                      </p:cBhvr>
                                      <p:tavLst>
                                        <p:tav tm="0">
                                          <p:val>
                                            <p:strVal val="0-#ppt_w/2"/>
                                          </p:val>
                                        </p:tav>
                                        <p:tav tm="100000">
                                          <p:val>
                                            <p:strVal val="#ppt_x"/>
                                          </p:val>
                                        </p:tav>
                                      </p:tavLst>
                                    </p:anim>
                                    <p:anim calcmode="lin" valueType="num">
                                      <p:cBhvr additive="base">
                                        <p:cTn id="32" dur="500" fill="hold"/>
                                        <p:tgtEl>
                                          <p:spTgt spid="2766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70"/>
                                        </p:tgtEl>
                                        <p:attrNameLst>
                                          <p:attrName>style.visibility</p:attrName>
                                        </p:attrNameLst>
                                      </p:cBhvr>
                                      <p:to>
                                        <p:strVal val="visible"/>
                                      </p:to>
                                    </p:set>
                                    <p:anim calcmode="lin" valueType="num">
                                      <p:cBhvr additive="base">
                                        <p:cTn id="37" dur="500" fill="hold"/>
                                        <p:tgtEl>
                                          <p:spTgt spid="27670"/>
                                        </p:tgtEl>
                                        <p:attrNameLst>
                                          <p:attrName>ppt_x</p:attrName>
                                        </p:attrNameLst>
                                      </p:cBhvr>
                                      <p:tavLst>
                                        <p:tav tm="0">
                                          <p:val>
                                            <p:strVal val="0-#ppt_w/2"/>
                                          </p:val>
                                        </p:tav>
                                        <p:tav tm="100000">
                                          <p:val>
                                            <p:strVal val="#ppt_x"/>
                                          </p:val>
                                        </p:tav>
                                      </p:tavLst>
                                    </p:anim>
                                    <p:anim calcmode="lin" valueType="num">
                                      <p:cBhvr additive="base">
                                        <p:cTn id="38" dur="500" fill="hold"/>
                                        <p:tgtEl>
                                          <p:spTgt spid="2767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7669"/>
                                        </p:tgtEl>
                                        <p:attrNameLst>
                                          <p:attrName>style.visibility</p:attrName>
                                        </p:attrNameLst>
                                      </p:cBhvr>
                                      <p:to>
                                        <p:strVal val="visible"/>
                                      </p:to>
                                    </p:set>
                                    <p:anim calcmode="lin" valueType="num">
                                      <p:cBhvr additive="base">
                                        <p:cTn id="43" dur="500" fill="hold"/>
                                        <p:tgtEl>
                                          <p:spTgt spid="27669"/>
                                        </p:tgtEl>
                                        <p:attrNameLst>
                                          <p:attrName>ppt_x</p:attrName>
                                        </p:attrNameLst>
                                      </p:cBhvr>
                                      <p:tavLst>
                                        <p:tav tm="0">
                                          <p:val>
                                            <p:strVal val="0-#ppt_w/2"/>
                                          </p:val>
                                        </p:tav>
                                        <p:tav tm="100000">
                                          <p:val>
                                            <p:strVal val="#ppt_x"/>
                                          </p:val>
                                        </p:tav>
                                      </p:tavLst>
                                    </p:anim>
                                    <p:anim calcmode="lin" valueType="num">
                                      <p:cBhvr additive="base">
                                        <p:cTn id="44" dur="500" fill="hold"/>
                                        <p:tgtEl>
                                          <p:spTgt spid="2766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iterate type="lt">
                                    <p:tmPct val="100000"/>
                                  </p:iterate>
                                  <p:childTnLst>
                                    <p:set>
                                      <p:cBhvr>
                                        <p:cTn id="48" dur="1" fill="hold">
                                          <p:stCondLst>
                                            <p:cond delay="0"/>
                                          </p:stCondLst>
                                        </p:cTn>
                                        <p:tgtEl>
                                          <p:spTgt spid="27676"/>
                                        </p:tgtEl>
                                        <p:attrNameLst>
                                          <p:attrName>style.visibility</p:attrName>
                                        </p:attrNameLst>
                                      </p:cBhvr>
                                      <p:to>
                                        <p:strVal val="visible"/>
                                      </p:to>
                                    </p:set>
                                    <p:anim calcmode="lin" valueType="num">
                                      <p:cBhvr additive="base">
                                        <p:cTn id="49" dur="75" fill="hold"/>
                                        <p:tgtEl>
                                          <p:spTgt spid="27676"/>
                                        </p:tgtEl>
                                        <p:attrNameLst>
                                          <p:attrName>ppt_x</p:attrName>
                                        </p:attrNameLst>
                                      </p:cBhvr>
                                      <p:tavLst>
                                        <p:tav tm="0">
                                          <p:val>
                                            <p:strVal val="0-#ppt_w/2"/>
                                          </p:val>
                                        </p:tav>
                                        <p:tav tm="100000">
                                          <p:val>
                                            <p:strVal val="#ppt_x"/>
                                          </p:val>
                                        </p:tav>
                                      </p:tavLst>
                                    </p:anim>
                                    <p:anim calcmode="lin" valueType="num">
                                      <p:cBhvr additive="base">
                                        <p:cTn id="50" dur="75" fill="hold"/>
                                        <p:tgtEl>
                                          <p:spTgt spid="276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autoUpdateAnimBg="0"/>
      <p:bldP spid="27665" grpId="0" autoUpdateAnimBg="0"/>
      <p:bldP spid="27670" grpId="0" autoUpdateAnimBg="0"/>
      <p:bldP spid="27673" grpId="0" autoUpdateAnimBg="0"/>
      <p:bldP spid="2767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12725" y="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6147" name="Text Box 3"/>
          <p:cNvSpPr txBox="1">
            <a:spLocks noChangeArrowheads="1"/>
          </p:cNvSpPr>
          <p:nvPr/>
        </p:nvSpPr>
        <p:spPr bwMode="auto">
          <a:xfrm>
            <a:off x="304800" y="5334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6148" name="Text Box 5"/>
          <p:cNvSpPr txBox="1">
            <a:spLocks noChangeArrowheads="1"/>
          </p:cNvSpPr>
          <p:nvPr/>
        </p:nvSpPr>
        <p:spPr bwMode="auto">
          <a:xfrm>
            <a:off x="212725" y="879475"/>
            <a:ext cx="672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  GEOGRAPHY</a:t>
            </a:r>
          </a:p>
        </p:txBody>
      </p:sp>
      <p:sp>
        <p:nvSpPr>
          <p:cNvPr id="6149" name="Text Box 8"/>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pic>
        <p:nvPicPr>
          <p:cNvPr id="6150" name="Picture 9" descr="http://home.cfl.rr.com/crossland/mesopotamia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7086600" cy="453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1" name="Text Box 15"/>
          <p:cNvSpPr txBox="1">
            <a:spLocks noChangeArrowheads="1"/>
          </p:cNvSpPr>
          <p:nvPr/>
        </p:nvSpPr>
        <p:spPr bwMode="auto">
          <a:xfrm>
            <a:off x="609600" y="1295400"/>
            <a:ext cx="64770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3.  Because of this region</a:t>
            </a:r>
            <a:r>
              <a:rPr lang="ja-JP" altLang="en-US" sz="2000" b="0" u="none"/>
              <a:t>’</a:t>
            </a:r>
            <a:r>
              <a:rPr lang="en-US" sz="2000" b="0" u="none"/>
              <a:t>s shape and the richness of it</a:t>
            </a:r>
            <a:r>
              <a:rPr lang="ja-JP" altLang="en-US" sz="2000" b="0" u="none"/>
              <a:t>’</a:t>
            </a:r>
            <a:r>
              <a:rPr lang="en-US" sz="2000" b="0" u="none"/>
              <a:t>s soil,</a:t>
            </a:r>
          </a:p>
          <a:p>
            <a:pPr eaLnBrk="1" hangingPunct="1"/>
            <a:r>
              <a:rPr lang="en-US" sz="2000" b="0" u="none"/>
              <a:t>      it is called the </a:t>
            </a:r>
            <a:r>
              <a:rPr lang="en-US" sz="2000" b="0">
                <a:solidFill>
                  <a:srgbClr val="CC3300"/>
                </a:solidFill>
              </a:rPr>
              <a:t>Fertile Crescent</a:t>
            </a:r>
            <a:r>
              <a:rPr lang="en-US" sz="2000" b="0" u="none"/>
              <a:t>.</a:t>
            </a:r>
          </a:p>
          <a:p>
            <a:pPr eaLnBrk="1" hangingPunct="1"/>
            <a:r>
              <a:rPr lang="en-US" sz="2000" b="0" u="none"/>
              <a:t>        - the rivers flood at least once a year, </a:t>
            </a:r>
          </a:p>
          <a:p>
            <a:pPr eaLnBrk="1" hangingPunct="1"/>
            <a:r>
              <a:rPr lang="en-US" sz="2000" b="0" u="none"/>
              <a:t>             leaving a thick bed of mud called </a:t>
            </a:r>
            <a:r>
              <a:rPr lang="en-US" sz="2000" b="0">
                <a:solidFill>
                  <a:srgbClr val="CC3300"/>
                </a:solidFill>
              </a:rPr>
              <a:t>silt</a:t>
            </a:r>
            <a:r>
              <a:rPr lang="en-US" sz="2000" b="0" u="none"/>
              <a:t>.</a:t>
            </a:r>
          </a:p>
        </p:txBody>
      </p:sp>
      <p:sp>
        <p:nvSpPr>
          <p:cNvPr id="6152" name="Freeform 18"/>
          <p:cNvSpPr>
            <a:spLocks/>
          </p:cNvSpPr>
          <p:nvPr/>
        </p:nvSpPr>
        <p:spPr bwMode="auto">
          <a:xfrm>
            <a:off x="1922463" y="3824288"/>
            <a:ext cx="3692525" cy="3348037"/>
          </a:xfrm>
          <a:custGeom>
            <a:avLst/>
            <a:gdLst>
              <a:gd name="T0" fmla="*/ 2290 w 2326"/>
              <a:gd name="T1" fmla="*/ 1686 h 2109"/>
              <a:gd name="T2" fmla="*/ 2191 w 2326"/>
              <a:gd name="T3" fmla="*/ 1551 h 2109"/>
              <a:gd name="T4" fmla="*/ 2119 w 2326"/>
              <a:gd name="T5" fmla="*/ 1443 h 2109"/>
              <a:gd name="T6" fmla="*/ 2101 w 2326"/>
              <a:gd name="T7" fmla="*/ 1389 h 2109"/>
              <a:gd name="T8" fmla="*/ 2047 w 2326"/>
              <a:gd name="T9" fmla="*/ 1272 h 2109"/>
              <a:gd name="T10" fmla="*/ 2002 w 2326"/>
              <a:gd name="T11" fmla="*/ 1065 h 2109"/>
              <a:gd name="T12" fmla="*/ 1984 w 2326"/>
              <a:gd name="T13" fmla="*/ 1011 h 2109"/>
              <a:gd name="T14" fmla="*/ 1975 w 2326"/>
              <a:gd name="T15" fmla="*/ 984 h 2109"/>
              <a:gd name="T16" fmla="*/ 1993 w 2326"/>
              <a:gd name="T17" fmla="*/ 894 h 2109"/>
              <a:gd name="T18" fmla="*/ 1984 w 2326"/>
              <a:gd name="T19" fmla="*/ 813 h 2109"/>
              <a:gd name="T20" fmla="*/ 1948 w 2326"/>
              <a:gd name="T21" fmla="*/ 696 h 2109"/>
              <a:gd name="T22" fmla="*/ 1921 w 2326"/>
              <a:gd name="T23" fmla="*/ 678 h 2109"/>
              <a:gd name="T24" fmla="*/ 1759 w 2326"/>
              <a:gd name="T25" fmla="*/ 624 h 2109"/>
              <a:gd name="T26" fmla="*/ 1705 w 2326"/>
              <a:gd name="T27" fmla="*/ 552 h 2109"/>
              <a:gd name="T28" fmla="*/ 1714 w 2326"/>
              <a:gd name="T29" fmla="*/ 471 h 2109"/>
              <a:gd name="T30" fmla="*/ 1687 w 2326"/>
              <a:gd name="T31" fmla="*/ 381 h 2109"/>
              <a:gd name="T32" fmla="*/ 1660 w 2326"/>
              <a:gd name="T33" fmla="*/ 372 h 2109"/>
              <a:gd name="T34" fmla="*/ 1588 w 2326"/>
              <a:gd name="T35" fmla="*/ 435 h 2109"/>
              <a:gd name="T36" fmla="*/ 1435 w 2326"/>
              <a:gd name="T37" fmla="*/ 399 h 2109"/>
              <a:gd name="T38" fmla="*/ 1399 w 2326"/>
              <a:gd name="T39" fmla="*/ 345 h 2109"/>
              <a:gd name="T40" fmla="*/ 1417 w 2326"/>
              <a:gd name="T41" fmla="*/ 192 h 2109"/>
              <a:gd name="T42" fmla="*/ 1372 w 2326"/>
              <a:gd name="T43" fmla="*/ 111 h 2109"/>
              <a:gd name="T44" fmla="*/ 1273 w 2326"/>
              <a:gd name="T45" fmla="*/ 84 h 2109"/>
              <a:gd name="T46" fmla="*/ 1120 w 2326"/>
              <a:gd name="T47" fmla="*/ 39 h 2109"/>
              <a:gd name="T48" fmla="*/ 571 w 2326"/>
              <a:gd name="T49" fmla="*/ 3 h 2109"/>
              <a:gd name="T50" fmla="*/ 94 w 2326"/>
              <a:gd name="T51" fmla="*/ 30 h 2109"/>
              <a:gd name="T52" fmla="*/ 4 w 2326"/>
              <a:gd name="T53" fmla="*/ 255 h 2109"/>
              <a:gd name="T54" fmla="*/ 13 w 2326"/>
              <a:gd name="T55" fmla="*/ 903 h 2109"/>
              <a:gd name="T56" fmla="*/ 22 w 2326"/>
              <a:gd name="T57" fmla="*/ 1686 h 2109"/>
              <a:gd name="T58" fmla="*/ 40 w 2326"/>
              <a:gd name="T59" fmla="*/ 1938 h 2109"/>
              <a:gd name="T60" fmla="*/ 85 w 2326"/>
              <a:gd name="T61" fmla="*/ 1983 h 2109"/>
              <a:gd name="T62" fmla="*/ 301 w 2326"/>
              <a:gd name="T63" fmla="*/ 2109 h 2109"/>
              <a:gd name="T64" fmla="*/ 1642 w 2326"/>
              <a:gd name="T65" fmla="*/ 2073 h 2109"/>
              <a:gd name="T66" fmla="*/ 2020 w 2326"/>
              <a:gd name="T67" fmla="*/ 1992 h 2109"/>
              <a:gd name="T68" fmla="*/ 2263 w 2326"/>
              <a:gd name="T69" fmla="*/ 1884 h 2109"/>
              <a:gd name="T70" fmla="*/ 2326 w 2326"/>
              <a:gd name="T71" fmla="*/ 1767 h 2109"/>
              <a:gd name="T72" fmla="*/ 2290 w 2326"/>
              <a:gd name="T73" fmla="*/ 1686 h 2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26"/>
              <a:gd name="T112" fmla="*/ 0 h 2109"/>
              <a:gd name="T113" fmla="*/ 2326 w 2326"/>
              <a:gd name="T114" fmla="*/ 2109 h 2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26" h="2109">
                <a:moveTo>
                  <a:pt x="2290" y="1686"/>
                </a:moveTo>
                <a:cubicBezTo>
                  <a:pt x="2266" y="1615"/>
                  <a:pt x="2246" y="1606"/>
                  <a:pt x="2191" y="1551"/>
                </a:cubicBezTo>
                <a:cubicBezTo>
                  <a:pt x="2165" y="1525"/>
                  <a:pt x="2141" y="1475"/>
                  <a:pt x="2119" y="1443"/>
                </a:cubicBezTo>
                <a:cubicBezTo>
                  <a:pt x="2108" y="1427"/>
                  <a:pt x="2112" y="1405"/>
                  <a:pt x="2101" y="1389"/>
                </a:cubicBezTo>
                <a:cubicBezTo>
                  <a:pt x="2078" y="1355"/>
                  <a:pt x="2057" y="1312"/>
                  <a:pt x="2047" y="1272"/>
                </a:cubicBezTo>
                <a:cubicBezTo>
                  <a:pt x="2030" y="1204"/>
                  <a:pt x="2022" y="1133"/>
                  <a:pt x="2002" y="1065"/>
                </a:cubicBezTo>
                <a:cubicBezTo>
                  <a:pt x="1997" y="1047"/>
                  <a:pt x="1990" y="1029"/>
                  <a:pt x="1984" y="1011"/>
                </a:cubicBezTo>
                <a:cubicBezTo>
                  <a:pt x="1981" y="1002"/>
                  <a:pt x="1975" y="984"/>
                  <a:pt x="1975" y="984"/>
                </a:cubicBezTo>
                <a:cubicBezTo>
                  <a:pt x="1980" y="954"/>
                  <a:pt x="1993" y="925"/>
                  <a:pt x="1993" y="894"/>
                </a:cubicBezTo>
                <a:cubicBezTo>
                  <a:pt x="1993" y="867"/>
                  <a:pt x="1988" y="840"/>
                  <a:pt x="1984" y="813"/>
                </a:cubicBezTo>
                <a:cubicBezTo>
                  <a:pt x="1978" y="773"/>
                  <a:pt x="1961" y="734"/>
                  <a:pt x="1948" y="696"/>
                </a:cubicBezTo>
                <a:cubicBezTo>
                  <a:pt x="1945" y="686"/>
                  <a:pt x="1931" y="682"/>
                  <a:pt x="1921" y="678"/>
                </a:cubicBezTo>
                <a:cubicBezTo>
                  <a:pt x="1866" y="654"/>
                  <a:pt x="1809" y="658"/>
                  <a:pt x="1759" y="624"/>
                </a:cubicBezTo>
                <a:cubicBezTo>
                  <a:pt x="1747" y="588"/>
                  <a:pt x="1736" y="573"/>
                  <a:pt x="1705" y="552"/>
                </a:cubicBezTo>
                <a:cubicBezTo>
                  <a:pt x="1678" y="511"/>
                  <a:pt x="1688" y="510"/>
                  <a:pt x="1714" y="471"/>
                </a:cubicBezTo>
                <a:cubicBezTo>
                  <a:pt x="1708" y="453"/>
                  <a:pt x="1697" y="391"/>
                  <a:pt x="1687" y="381"/>
                </a:cubicBezTo>
                <a:cubicBezTo>
                  <a:pt x="1680" y="374"/>
                  <a:pt x="1669" y="375"/>
                  <a:pt x="1660" y="372"/>
                </a:cubicBezTo>
                <a:cubicBezTo>
                  <a:pt x="1639" y="404"/>
                  <a:pt x="1625" y="423"/>
                  <a:pt x="1588" y="435"/>
                </a:cubicBezTo>
                <a:cubicBezTo>
                  <a:pt x="1535" y="427"/>
                  <a:pt x="1487" y="412"/>
                  <a:pt x="1435" y="399"/>
                </a:cubicBezTo>
                <a:cubicBezTo>
                  <a:pt x="1423" y="381"/>
                  <a:pt x="1396" y="366"/>
                  <a:pt x="1399" y="345"/>
                </a:cubicBezTo>
                <a:cubicBezTo>
                  <a:pt x="1411" y="246"/>
                  <a:pt x="1405" y="297"/>
                  <a:pt x="1417" y="192"/>
                </a:cubicBezTo>
                <a:cubicBezTo>
                  <a:pt x="1404" y="173"/>
                  <a:pt x="1392" y="123"/>
                  <a:pt x="1372" y="111"/>
                </a:cubicBezTo>
                <a:cubicBezTo>
                  <a:pt x="1344" y="93"/>
                  <a:pt x="1304" y="92"/>
                  <a:pt x="1273" y="84"/>
                </a:cubicBezTo>
                <a:cubicBezTo>
                  <a:pt x="1221" y="70"/>
                  <a:pt x="1172" y="51"/>
                  <a:pt x="1120" y="39"/>
                </a:cubicBezTo>
                <a:cubicBezTo>
                  <a:pt x="943" y="0"/>
                  <a:pt x="748" y="8"/>
                  <a:pt x="571" y="3"/>
                </a:cubicBezTo>
                <a:cubicBezTo>
                  <a:pt x="407" y="8"/>
                  <a:pt x="255" y="18"/>
                  <a:pt x="94" y="30"/>
                </a:cubicBezTo>
                <a:cubicBezTo>
                  <a:pt x="7" y="59"/>
                  <a:pt x="12" y="180"/>
                  <a:pt x="4" y="255"/>
                </a:cubicBezTo>
                <a:cubicBezTo>
                  <a:pt x="9" y="471"/>
                  <a:pt x="0" y="688"/>
                  <a:pt x="13" y="903"/>
                </a:cubicBezTo>
                <a:cubicBezTo>
                  <a:pt x="16" y="1164"/>
                  <a:pt x="17" y="1425"/>
                  <a:pt x="22" y="1686"/>
                </a:cubicBezTo>
                <a:cubicBezTo>
                  <a:pt x="24" y="1770"/>
                  <a:pt x="16" y="1857"/>
                  <a:pt x="40" y="1938"/>
                </a:cubicBezTo>
                <a:cubicBezTo>
                  <a:pt x="50" y="1972"/>
                  <a:pt x="63" y="1961"/>
                  <a:pt x="85" y="1983"/>
                </a:cubicBezTo>
                <a:cubicBezTo>
                  <a:pt x="153" y="2051"/>
                  <a:pt x="205" y="2090"/>
                  <a:pt x="301" y="2109"/>
                </a:cubicBezTo>
                <a:cubicBezTo>
                  <a:pt x="753" y="2105"/>
                  <a:pt x="1194" y="2107"/>
                  <a:pt x="1642" y="2073"/>
                </a:cubicBezTo>
                <a:cubicBezTo>
                  <a:pt x="1766" y="2052"/>
                  <a:pt x="1902" y="2039"/>
                  <a:pt x="2020" y="1992"/>
                </a:cubicBezTo>
                <a:cubicBezTo>
                  <a:pt x="2102" y="1959"/>
                  <a:pt x="2179" y="1912"/>
                  <a:pt x="2263" y="1884"/>
                </a:cubicBezTo>
                <a:cubicBezTo>
                  <a:pt x="2301" y="1846"/>
                  <a:pt x="2309" y="1817"/>
                  <a:pt x="2326" y="1767"/>
                </a:cubicBezTo>
                <a:cubicBezTo>
                  <a:pt x="2322" y="1749"/>
                  <a:pt x="2320" y="1656"/>
                  <a:pt x="2290" y="1686"/>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211" name="Text Box 19"/>
          <p:cNvSpPr txBox="1">
            <a:spLocks noChangeArrowheads="1"/>
          </p:cNvSpPr>
          <p:nvPr/>
        </p:nvSpPr>
        <p:spPr bwMode="auto">
          <a:xfrm>
            <a:off x="152400" y="2590800"/>
            <a:ext cx="7086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a:solidFill>
                  <a:schemeClr val="accent2"/>
                </a:solidFill>
              </a:rPr>
              <a:t>Sumerians</a:t>
            </a:r>
            <a:r>
              <a:rPr lang="en-US" u="none"/>
              <a:t> were first to settle in this region, attracted by the rich soil.</a:t>
            </a:r>
            <a:endParaRPr lang="en-US"/>
          </a:p>
        </p:txBody>
      </p:sp>
      <p:sp>
        <p:nvSpPr>
          <p:cNvPr id="8212" name="Oval 20"/>
          <p:cNvSpPr>
            <a:spLocks noChangeArrowheads="1"/>
          </p:cNvSpPr>
          <p:nvPr/>
        </p:nvSpPr>
        <p:spPr bwMode="auto">
          <a:xfrm>
            <a:off x="5638800" y="5410200"/>
            <a:ext cx="2286000" cy="1447800"/>
          </a:xfrm>
          <a:prstGeom prst="ellipse">
            <a:avLst/>
          </a:prstGeom>
          <a:noFill/>
          <a:ln w="28575">
            <a:solidFill>
              <a:srgbClr val="CC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213" name="Text Box 21"/>
          <p:cNvSpPr txBox="1">
            <a:spLocks noChangeArrowheads="1"/>
          </p:cNvSpPr>
          <p:nvPr/>
        </p:nvSpPr>
        <p:spPr bwMode="auto">
          <a:xfrm>
            <a:off x="381000" y="2895600"/>
            <a:ext cx="7254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B.  Three Disadvantages / Environmental Challenges</a:t>
            </a:r>
          </a:p>
        </p:txBody>
      </p:sp>
      <p:sp>
        <p:nvSpPr>
          <p:cNvPr id="8214" name="Text Box 22"/>
          <p:cNvSpPr txBox="1">
            <a:spLocks noChangeArrowheads="1"/>
          </p:cNvSpPr>
          <p:nvPr/>
        </p:nvSpPr>
        <p:spPr bwMode="auto">
          <a:xfrm>
            <a:off x="746125" y="3165475"/>
            <a:ext cx="74072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a:t>
            </a:r>
            <a:r>
              <a:rPr lang="en-US" sz="2000" b="0"/>
              <a:t>Unpredictable flooding</a:t>
            </a:r>
            <a:r>
              <a:rPr lang="en-US" sz="2000" b="0" u="none"/>
              <a:t> / dry summer months</a:t>
            </a:r>
          </a:p>
        </p:txBody>
      </p:sp>
      <p:sp>
        <p:nvSpPr>
          <p:cNvPr id="6157" name="Freeform 25"/>
          <p:cNvSpPr>
            <a:spLocks/>
          </p:cNvSpPr>
          <p:nvPr/>
        </p:nvSpPr>
        <p:spPr bwMode="auto">
          <a:xfrm>
            <a:off x="3821113" y="3771900"/>
            <a:ext cx="3581400" cy="884238"/>
          </a:xfrm>
          <a:custGeom>
            <a:avLst/>
            <a:gdLst>
              <a:gd name="T0" fmla="*/ 329 w 2256"/>
              <a:gd name="T1" fmla="*/ 549 h 557"/>
              <a:gd name="T2" fmla="*/ 590 w 2256"/>
              <a:gd name="T3" fmla="*/ 468 h 557"/>
              <a:gd name="T4" fmla="*/ 707 w 2256"/>
              <a:gd name="T5" fmla="*/ 441 h 557"/>
              <a:gd name="T6" fmla="*/ 1166 w 2256"/>
              <a:gd name="T7" fmla="*/ 396 h 557"/>
              <a:gd name="T8" fmla="*/ 1256 w 2256"/>
              <a:gd name="T9" fmla="*/ 369 h 557"/>
              <a:gd name="T10" fmla="*/ 1355 w 2256"/>
              <a:gd name="T11" fmla="*/ 333 h 557"/>
              <a:gd name="T12" fmla="*/ 1490 w 2256"/>
              <a:gd name="T13" fmla="*/ 324 h 557"/>
              <a:gd name="T14" fmla="*/ 1841 w 2256"/>
              <a:gd name="T15" fmla="*/ 315 h 557"/>
              <a:gd name="T16" fmla="*/ 2174 w 2256"/>
              <a:gd name="T17" fmla="*/ 279 h 557"/>
              <a:gd name="T18" fmla="*/ 2210 w 2256"/>
              <a:gd name="T19" fmla="*/ 225 h 557"/>
              <a:gd name="T20" fmla="*/ 2228 w 2256"/>
              <a:gd name="T21" fmla="*/ 198 h 557"/>
              <a:gd name="T22" fmla="*/ 2201 w 2256"/>
              <a:gd name="T23" fmla="*/ 99 h 557"/>
              <a:gd name="T24" fmla="*/ 1814 w 2256"/>
              <a:gd name="T25" fmla="*/ 90 h 557"/>
              <a:gd name="T26" fmla="*/ 1490 w 2256"/>
              <a:gd name="T27" fmla="*/ 45 h 557"/>
              <a:gd name="T28" fmla="*/ 1355 w 2256"/>
              <a:gd name="T29" fmla="*/ 27 h 557"/>
              <a:gd name="T30" fmla="*/ 1211 w 2256"/>
              <a:gd name="T31" fmla="*/ 0 h 557"/>
              <a:gd name="T32" fmla="*/ 518 w 2256"/>
              <a:gd name="T33" fmla="*/ 72 h 557"/>
              <a:gd name="T34" fmla="*/ 50 w 2256"/>
              <a:gd name="T35" fmla="*/ 126 h 557"/>
              <a:gd name="T36" fmla="*/ 95 w 2256"/>
              <a:gd name="T37" fmla="*/ 297 h 557"/>
              <a:gd name="T38" fmla="*/ 311 w 2256"/>
              <a:gd name="T39" fmla="*/ 441 h 557"/>
              <a:gd name="T40" fmla="*/ 338 w 2256"/>
              <a:gd name="T41" fmla="*/ 522 h 557"/>
              <a:gd name="T42" fmla="*/ 356 w 2256"/>
              <a:gd name="T43" fmla="*/ 549 h 557"/>
              <a:gd name="T44" fmla="*/ 329 w 2256"/>
              <a:gd name="T45" fmla="*/ 540 h 557"/>
              <a:gd name="T46" fmla="*/ 329 w 2256"/>
              <a:gd name="T47" fmla="*/ 549 h 5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6"/>
              <a:gd name="T73" fmla="*/ 0 h 557"/>
              <a:gd name="T74" fmla="*/ 2256 w 2256"/>
              <a:gd name="T75" fmla="*/ 557 h 5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6" h="557">
                <a:moveTo>
                  <a:pt x="329" y="549"/>
                </a:moveTo>
                <a:cubicBezTo>
                  <a:pt x="407" y="497"/>
                  <a:pt x="499" y="486"/>
                  <a:pt x="590" y="468"/>
                </a:cubicBezTo>
                <a:cubicBezTo>
                  <a:pt x="629" y="460"/>
                  <a:pt x="667" y="448"/>
                  <a:pt x="707" y="441"/>
                </a:cubicBezTo>
                <a:cubicBezTo>
                  <a:pt x="857" y="462"/>
                  <a:pt x="1016" y="415"/>
                  <a:pt x="1166" y="396"/>
                </a:cubicBezTo>
                <a:cubicBezTo>
                  <a:pt x="1196" y="386"/>
                  <a:pt x="1227" y="380"/>
                  <a:pt x="1256" y="369"/>
                </a:cubicBezTo>
                <a:cubicBezTo>
                  <a:pt x="1290" y="356"/>
                  <a:pt x="1318" y="337"/>
                  <a:pt x="1355" y="333"/>
                </a:cubicBezTo>
                <a:cubicBezTo>
                  <a:pt x="1400" y="328"/>
                  <a:pt x="1445" y="327"/>
                  <a:pt x="1490" y="324"/>
                </a:cubicBezTo>
                <a:cubicBezTo>
                  <a:pt x="1611" y="294"/>
                  <a:pt x="1709" y="310"/>
                  <a:pt x="1841" y="315"/>
                </a:cubicBezTo>
                <a:cubicBezTo>
                  <a:pt x="1938" y="310"/>
                  <a:pt x="2084" y="324"/>
                  <a:pt x="2174" y="279"/>
                </a:cubicBezTo>
                <a:cubicBezTo>
                  <a:pt x="2186" y="261"/>
                  <a:pt x="2198" y="243"/>
                  <a:pt x="2210" y="225"/>
                </a:cubicBezTo>
                <a:cubicBezTo>
                  <a:pt x="2216" y="216"/>
                  <a:pt x="2228" y="198"/>
                  <a:pt x="2228" y="198"/>
                </a:cubicBezTo>
                <a:cubicBezTo>
                  <a:pt x="2236" y="143"/>
                  <a:pt x="2256" y="117"/>
                  <a:pt x="2201" y="99"/>
                </a:cubicBezTo>
                <a:cubicBezTo>
                  <a:pt x="2072" y="112"/>
                  <a:pt x="1944" y="96"/>
                  <a:pt x="1814" y="90"/>
                </a:cubicBezTo>
                <a:cubicBezTo>
                  <a:pt x="1705" y="78"/>
                  <a:pt x="1598" y="57"/>
                  <a:pt x="1490" y="45"/>
                </a:cubicBezTo>
                <a:cubicBezTo>
                  <a:pt x="1407" y="24"/>
                  <a:pt x="1507" y="47"/>
                  <a:pt x="1355" y="27"/>
                </a:cubicBezTo>
                <a:cubicBezTo>
                  <a:pt x="1307" y="21"/>
                  <a:pt x="1259" y="7"/>
                  <a:pt x="1211" y="0"/>
                </a:cubicBezTo>
                <a:cubicBezTo>
                  <a:pt x="979" y="12"/>
                  <a:pt x="749" y="48"/>
                  <a:pt x="518" y="72"/>
                </a:cubicBezTo>
                <a:cubicBezTo>
                  <a:pt x="365" y="88"/>
                  <a:pt x="198" y="77"/>
                  <a:pt x="50" y="126"/>
                </a:cubicBezTo>
                <a:cubicBezTo>
                  <a:pt x="0" y="201"/>
                  <a:pt x="36" y="238"/>
                  <a:pt x="95" y="297"/>
                </a:cubicBezTo>
                <a:cubicBezTo>
                  <a:pt x="159" y="361"/>
                  <a:pt x="248" y="378"/>
                  <a:pt x="311" y="441"/>
                </a:cubicBezTo>
                <a:cubicBezTo>
                  <a:pt x="320" y="468"/>
                  <a:pt x="329" y="495"/>
                  <a:pt x="338" y="522"/>
                </a:cubicBezTo>
                <a:cubicBezTo>
                  <a:pt x="341" y="532"/>
                  <a:pt x="361" y="539"/>
                  <a:pt x="356" y="549"/>
                </a:cubicBezTo>
                <a:cubicBezTo>
                  <a:pt x="352" y="557"/>
                  <a:pt x="338" y="540"/>
                  <a:pt x="329" y="540"/>
                </a:cubicBezTo>
                <a:cubicBezTo>
                  <a:pt x="326" y="540"/>
                  <a:pt x="329" y="546"/>
                  <a:pt x="329" y="54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218" name="Text Box 26"/>
          <p:cNvSpPr txBox="1">
            <a:spLocks noChangeArrowheads="1"/>
          </p:cNvSpPr>
          <p:nvPr/>
        </p:nvSpPr>
        <p:spPr bwMode="auto">
          <a:xfrm>
            <a:off x="762000" y="3505200"/>
            <a:ext cx="74072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a:t>
            </a:r>
            <a:r>
              <a:rPr lang="en-US" sz="2000" b="0"/>
              <a:t>No natural barriers</a:t>
            </a:r>
            <a:r>
              <a:rPr lang="en-US" sz="2000" b="0" u="none"/>
              <a:t> for protection</a:t>
            </a:r>
          </a:p>
          <a:p>
            <a:pPr eaLnBrk="1" hangingPunct="1"/>
            <a:r>
              <a:rPr lang="en-US" sz="2000" b="0" u="none"/>
              <a:t>      - small villages lying in open plain were defenseless</a:t>
            </a:r>
          </a:p>
        </p:txBody>
      </p:sp>
      <p:sp>
        <p:nvSpPr>
          <p:cNvPr id="8219" name="Text Box 27"/>
          <p:cNvSpPr txBox="1">
            <a:spLocks noChangeArrowheads="1"/>
          </p:cNvSpPr>
          <p:nvPr/>
        </p:nvSpPr>
        <p:spPr bwMode="auto">
          <a:xfrm>
            <a:off x="762000" y="4114800"/>
            <a:ext cx="74072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3. </a:t>
            </a:r>
            <a:r>
              <a:rPr lang="en-US" sz="2000" b="0"/>
              <a:t>Limited natural resources</a:t>
            </a:r>
            <a:endParaRPr lang="en-US" sz="2000" b="0" u="none"/>
          </a:p>
          <a:p>
            <a:pPr eaLnBrk="1" hangingPunct="1"/>
            <a:r>
              <a:rPr lang="en-US" sz="2000" b="0" u="none"/>
              <a:t>      - stone, wood, metal</a:t>
            </a:r>
          </a:p>
        </p:txBody>
      </p:sp>
      <p:sp>
        <p:nvSpPr>
          <p:cNvPr id="6160" name="Text Box 28"/>
          <p:cNvSpPr txBox="1">
            <a:spLocks noChangeArrowheads="1"/>
          </p:cNvSpPr>
          <p:nvPr/>
        </p:nvSpPr>
        <p:spPr bwMode="auto">
          <a:xfrm>
            <a:off x="-76200" y="6629400"/>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104941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8211"/>
                                        </p:tgtEl>
                                        <p:attrNameLst>
                                          <p:attrName>style.visibility</p:attrName>
                                        </p:attrNameLst>
                                      </p:cBhvr>
                                      <p:to>
                                        <p:strVal val="visible"/>
                                      </p:to>
                                    </p:set>
                                    <p:anim calcmode="lin" valueType="num">
                                      <p:cBhvr additive="base">
                                        <p:cTn id="7" dur="75" fill="hold"/>
                                        <p:tgtEl>
                                          <p:spTgt spid="8211"/>
                                        </p:tgtEl>
                                        <p:attrNameLst>
                                          <p:attrName>ppt_x</p:attrName>
                                        </p:attrNameLst>
                                      </p:cBhvr>
                                      <p:tavLst>
                                        <p:tav tm="0">
                                          <p:val>
                                            <p:strVal val="0-#ppt_w/2"/>
                                          </p:val>
                                        </p:tav>
                                        <p:tav tm="100000">
                                          <p:val>
                                            <p:strVal val="#ppt_x"/>
                                          </p:val>
                                        </p:tav>
                                      </p:tavLst>
                                    </p:anim>
                                    <p:anim calcmode="lin" valueType="num">
                                      <p:cBhvr additive="base">
                                        <p:cTn id="8" dur="75"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12"/>
                                        </p:tgtEl>
                                        <p:attrNameLst>
                                          <p:attrName>style.visibility</p:attrName>
                                        </p:attrNameLst>
                                      </p:cBhvr>
                                      <p:to>
                                        <p:strVal val="visible"/>
                                      </p:to>
                                    </p:set>
                                    <p:anim calcmode="lin" valueType="num">
                                      <p:cBhvr additive="base">
                                        <p:cTn id="13" dur="500" fill="hold"/>
                                        <p:tgtEl>
                                          <p:spTgt spid="8212"/>
                                        </p:tgtEl>
                                        <p:attrNameLst>
                                          <p:attrName>ppt_x</p:attrName>
                                        </p:attrNameLst>
                                      </p:cBhvr>
                                      <p:tavLst>
                                        <p:tav tm="0">
                                          <p:val>
                                            <p:strVal val="0-#ppt_w/2"/>
                                          </p:val>
                                        </p:tav>
                                        <p:tav tm="100000">
                                          <p:val>
                                            <p:strVal val="#ppt_x"/>
                                          </p:val>
                                        </p:tav>
                                      </p:tavLst>
                                    </p:anim>
                                    <p:anim calcmode="lin" valueType="num">
                                      <p:cBhvr additive="base">
                                        <p:cTn id="14"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13"/>
                                        </p:tgtEl>
                                        <p:attrNameLst>
                                          <p:attrName>style.visibility</p:attrName>
                                        </p:attrNameLst>
                                      </p:cBhvr>
                                      <p:to>
                                        <p:strVal val="visible"/>
                                      </p:to>
                                    </p:set>
                                    <p:anim calcmode="lin" valueType="num">
                                      <p:cBhvr additive="base">
                                        <p:cTn id="19" dur="500" fill="hold"/>
                                        <p:tgtEl>
                                          <p:spTgt spid="8213"/>
                                        </p:tgtEl>
                                        <p:attrNameLst>
                                          <p:attrName>ppt_x</p:attrName>
                                        </p:attrNameLst>
                                      </p:cBhvr>
                                      <p:tavLst>
                                        <p:tav tm="0">
                                          <p:val>
                                            <p:strVal val="0-#ppt_w/2"/>
                                          </p:val>
                                        </p:tav>
                                        <p:tav tm="100000">
                                          <p:val>
                                            <p:strVal val="#ppt_x"/>
                                          </p:val>
                                        </p:tav>
                                      </p:tavLst>
                                    </p:anim>
                                    <p:anim calcmode="lin" valueType="num">
                                      <p:cBhvr additive="base">
                                        <p:cTn id="20" dur="5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14"/>
                                        </p:tgtEl>
                                        <p:attrNameLst>
                                          <p:attrName>style.visibility</p:attrName>
                                        </p:attrNameLst>
                                      </p:cBhvr>
                                      <p:to>
                                        <p:strVal val="visible"/>
                                      </p:to>
                                    </p:set>
                                    <p:anim calcmode="lin" valueType="num">
                                      <p:cBhvr additive="base">
                                        <p:cTn id="25" dur="500" fill="hold"/>
                                        <p:tgtEl>
                                          <p:spTgt spid="8214"/>
                                        </p:tgtEl>
                                        <p:attrNameLst>
                                          <p:attrName>ppt_x</p:attrName>
                                        </p:attrNameLst>
                                      </p:cBhvr>
                                      <p:tavLst>
                                        <p:tav tm="0">
                                          <p:val>
                                            <p:strVal val="0-#ppt_w/2"/>
                                          </p:val>
                                        </p:tav>
                                        <p:tav tm="100000">
                                          <p:val>
                                            <p:strVal val="#ppt_x"/>
                                          </p:val>
                                        </p:tav>
                                      </p:tavLst>
                                    </p:anim>
                                    <p:anim calcmode="lin" valueType="num">
                                      <p:cBhvr additive="base">
                                        <p:cTn id="26"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18"/>
                                        </p:tgtEl>
                                        <p:attrNameLst>
                                          <p:attrName>style.visibility</p:attrName>
                                        </p:attrNameLst>
                                      </p:cBhvr>
                                      <p:to>
                                        <p:strVal val="visible"/>
                                      </p:to>
                                    </p:set>
                                    <p:anim calcmode="lin" valueType="num">
                                      <p:cBhvr additive="base">
                                        <p:cTn id="31" dur="500" fill="hold"/>
                                        <p:tgtEl>
                                          <p:spTgt spid="8218"/>
                                        </p:tgtEl>
                                        <p:attrNameLst>
                                          <p:attrName>ppt_x</p:attrName>
                                        </p:attrNameLst>
                                      </p:cBhvr>
                                      <p:tavLst>
                                        <p:tav tm="0">
                                          <p:val>
                                            <p:strVal val="0-#ppt_w/2"/>
                                          </p:val>
                                        </p:tav>
                                        <p:tav tm="100000">
                                          <p:val>
                                            <p:strVal val="#ppt_x"/>
                                          </p:val>
                                        </p:tav>
                                      </p:tavLst>
                                    </p:anim>
                                    <p:anim calcmode="lin" valueType="num">
                                      <p:cBhvr additive="base">
                                        <p:cTn id="32"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19"/>
                                        </p:tgtEl>
                                        <p:attrNameLst>
                                          <p:attrName>style.visibility</p:attrName>
                                        </p:attrNameLst>
                                      </p:cBhvr>
                                      <p:to>
                                        <p:strVal val="visible"/>
                                      </p:to>
                                    </p:set>
                                    <p:anim calcmode="lin" valueType="num">
                                      <p:cBhvr additive="base">
                                        <p:cTn id="37" dur="500" fill="hold"/>
                                        <p:tgtEl>
                                          <p:spTgt spid="8219"/>
                                        </p:tgtEl>
                                        <p:attrNameLst>
                                          <p:attrName>ppt_x</p:attrName>
                                        </p:attrNameLst>
                                      </p:cBhvr>
                                      <p:tavLst>
                                        <p:tav tm="0">
                                          <p:val>
                                            <p:strVal val="0-#ppt_w/2"/>
                                          </p:val>
                                        </p:tav>
                                        <p:tav tm="100000">
                                          <p:val>
                                            <p:strVal val="#ppt_x"/>
                                          </p:val>
                                        </p:tav>
                                      </p:tavLst>
                                    </p:anim>
                                    <p:anim calcmode="lin" valueType="num">
                                      <p:cBhvr additive="base">
                                        <p:cTn id="38"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autoUpdateAnimBg="0"/>
      <p:bldP spid="8212" grpId="0" animBg="1"/>
      <p:bldP spid="8213" grpId="0" autoUpdateAnimBg="0"/>
      <p:bldP spid="8214" grpId="0" autoUpdateAnimBg="0"/>
      <p:bldP spid="8218" grpId="0" autoUpdateAnimBg="0"/>
      <p:bldP spid="821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24579" name="Text Box 3"/>
          <p:cNvSpPr txBox="1">
            <a:spLocks noChangeArrowheads="1"/>
          </p:cNvSpPr>
          <p:nvPr/>
        </p:nvSpPr>
        <p:spPr bwMode="auto">
          <a:xfrm>
            <a:off x="381000" y="3048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28678" name="Text Box 6"/>
          <p:cNvSpPr txBox="1">
            <a:spLocks noChangeArrowheads="1"/>
          </p:cNvSpPr>
          <p:nvPr/>
        </p:nvSpPr>
        <p:spPr bwMode="auto">
          <a:xfrm>
            <a:off x="228600" y="762000"/>
            <a:ext cx="8245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Babylonian Empire</a:t>
            </a:r>
          </a:p>
        </p:txBody>
      </p:sp>
      <p:sp>
        <p:nvSpPr>
          <p:cNvPr id="28679" name="Text Box 7"/>
          <p:cNvSpPr txBox="1">
            <a:spLocks noChangeArrowheads="1"/>
          </p:cNvSpPr>
          <p:nvPr/>
        </p:nvSpPr>
        <p:spPr bwMode="auto">
          <a:xfrm>
            <a:off x="517525" y="1108075"/>
            <a:ext cx="7864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Overtook Sumerians around 2,000 B.C.</a:t>
            </a:r>
          </a:p>
        </p:txBody>
      </p:sp>
      <p:sp>
        <p:nvSpPr>
          <p:cNvPr id="28680" name="Text Box 8"/>
          <p:cNvSpPr txBox="1">
            <a:spLocks noChangeArrowheads="1"/>
          </p:cNvSpPr>
          <p:nvPr/>
        </p:nvSpPr>
        <p:spPr bwMode="auto">
          <a:xfrm>
            <a:off x="533400" y="1447800"/>
            <a:ext cx="81692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Built capital, Babylon, on Euphrates river</a:t>
            </a:r>
          </a:p>
        </p:txBody>
      </p:sp>
      <p:pic>
        <p:nvPicPr>
          <p:cNvPr id="28681" name="Picture 9" descr="D:\home\twloessin\School\Pics\Babylon_0n_Euphr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31988"/>
            <a:ext cx="7381875" cy="469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4" name="Text Box 10"/>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472458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75" fill="hold"/>
                                        <p:tgtEl>
                                          <p:spTgt spid="28678"/>
                                        </p:tgtEl>
                                        <p:attrNameLst>
                                          <p:attrName>ppt_x</p:attrName>
                                        </p:attrNameLst>
                                      </p:cBhvr>
                                      <p:tavLst>
                                        <p:tav tm="0">
                                          <p:val>
                                            <p:strVal val="0-#ppt_w/2"/>
                                          </p:val>
                                        </p:tav>
                                        <p:tav tm="100000">
                                          <p:val>
                                            <p:strVal val="#ppt_x"/>
                                          </p:val>
                                        </p:tav>
                                      </p:tavLst>
                                    </p:anim>
                                    <p:anim calcmode="lin" valueType="num">
                                      <p:cBhvr additive="base">
                                        <p:cTn id="8" dur="75" fill="hold"/>
                                        <p:tgtEl>
                                          <p:spTgt spid="286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28679"/>
                                        </p:tgtEl>
                                        <p:attrNameLst>
                                          <p:attrName>style.visibility</p:attrName>
                                        </p:attrNameLst>
                                      </p:cBhvr>
                                      <p:to>
                                        <p:strVal val="visible"/>
                                      </p:to>
                                    </p:set>
                                    <p:anim calcmode="lin" valueType="num">
                                      <p:cBhvr additive="base">
                                        <p:cTn id="13" dur="300" fill="hold"/>
                                        <p:tgtEl>
                                          <p:spTgt spid="28679"/>
                                        </p:tgtEl>
                                        <p:attrNameLst>
                                          <p:attrName>ppt_x</p:attrName>
                                        </p:attrNameLst>
                                      </p:cBhvr>
                                      <p:tavLst>
                                        <p:tav tm="0">
                                          <p:val>
                                            <p:strVal val="0-#ppt_w/2"/>
                                          </p:val>
                                        </p:tav>
                                        <p:tav tm="100000">
                                          <p:val>
                                            <p:strVal val="#ppt_x"/>
                                          </p:val>
                                        </p:tav>
                                      </p:tavLst>
                                    </p:anim>
                                    <p:anim calcmode="lin" valueType="num">
                                      <p:cBhvr additive="base">
                                        <p:cTn id="14" dur="300" fill="hold"/>
                                        <p:tgtEl>
                                          <p:spTgt spid="2867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28680"/>
                                        </p:tgtEl>
                                        <p:attrNameLst>
                                          <p:attrName>style.visibility</p:attrName>
                                        </p:attrNameLst>
                                      </p:cBhvr>
                                      <p:to>
                                        <p:strVal val="visible"/>
                                      </p:to>
                                    </p:set>
                                    <p:anim calcmode="lin" valueType="num">
                                      <p:cBhvr additive="base">
                                        <p:cTn id="19" dur="75" fill="hold"/>
                                        <p:tgtEl>
                                          <p:spTgt spid="28680"/>
                                        </p:tgtEl>
                                        <p:attrNameLst>
                                          <p:attrName>ppt_x</p:attrName>
                                        </p:attrNameLst>
                                      </p:cBhvr>
                                      <p:tavLst>
                                        <p:tav tm="0">
                                          <p:val>
                                            <p:strVal val="0-#ppt_w/2"/>
                                          </p:val>
                                        </p:tav>
                                        <p:tav tm="100000">
                                          <p:val>
                                            <p:strVal val="#ppt_x"/>
                                          </p:val>
                                        </p:tav>
                                      </p:tavLst>
                                    </p:anim>
                                    <p:anim calcmode="lin" valueType="num">
                                      <p:cBhvr additive="base">
                                        <p:cTn id="20" dur="75" fill="hold"/>
                                        <p:tgtEl>
                                          <p:spTgt spid="2868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28681"/>
                                        </p:tgtEl>
                                        <p:attrNameLst>
                                          <p:attrName>style.visibility</p:attrName>
                                        </p:attrNameLst>
                                      </p:cBhvr>
                                      <p:to>
                                        <p:strVal val="visible"/>
                                      </p:to>
                                    </p:set>
                                    <p:animEffect transition="in" filter="dissolve">
                                      <p:cBhvr>
                                        <p:cTn id="25"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utoUpdateAnimBg="0"/>
      <p:bldP spid="28679" grpId="0" autoUpdateAnimBg="0"/>
      <p:bldP spid="2868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25603" name="Text Box 3"/>
          <p:cNvSpPr txBox="1">
            <a:spLocks noChangeArrowheads="1"/>
          </p:cNvSpPr>
          <p:nvPr/>
        </p:nvSpPr>
        <p:spPr bwMode="auto">
          <a:xfrm>
            <a:off x="381000" y="3048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25604" name="Text Box 4"/>
          <p:cNvSpPr txBox="1">
            <a:spLocks noChangeArrowheads="1"/>
          </p:cNvSpPr>
          <p:nvPr/>
        </p:nvSpPr>
        <p:spPr bwMode="auto">
          <a:xfrm>
            <a:off x="228600" y="762000"/>
            <a:ext cx="8245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Babylonian Empire</a:t>
            </a:r>
          </a:p>
        </p:txBody>
      </p:sp>
      <p:sp>
        <p:nvSpPr>
          <p:cNvPr id="25605" name="Text Box 5"/>
          <p:cNvSpPr txBox="1">
            <a:spLocks noChangeArrowheads="1"/>
          </p:cNvSpPr>
          <p:nvPr/>
        </p:nvSpPr>
        <p:spPr bwMode="auto">
          <a:xfrm>
            <a:off x="381000" y="1066800"/>
            <a:ext cx="7864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Overtook Sumerians around 2,000 B.C.E.</a:t>
            </a:r>
          </a:p>
        </p:txBody>
      </p:sp>
      <p:sp>
        <p:nvSpPr>
          <p:cNvPr id="25606" name="Text Box 6"/>
          <p:cNvSpPr txBox="1">
            <a:spLocks noChangeArrowheads="1"/>
          </p:cNvSpPr>
          <p:nvPr/>
        </p:nvSpPr>
        <p:spPr bwMode="auto">
          <a:xfrm>
            <a:off x="381000" y="1371600"/>
            <a:ext cx="81692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Built captial, Babylon, on Euphrates river</a:t>
            </a:r>
          </a:p>
        </p:txBody>
      </p:sp>
      <p:sp>
        <p:nvSpPr>
          <p:cNvPr id="25607" name="Text Box 8"/>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
        <p:nvSpPr>
          <p:cNvPr id="29705" name="Text Box 9"/>
          <p:cNvSpPr txBox="1">
            <a:spLocks noChangeArrowheads="1"/>
          </p:cNvSpPr>
          <p:nvPr/>
        </p:nvSpPr>
        <p:spPr bwMode="auto">
          <a:xfrm>
            <a:off x="381000" y="1752600"/>
            <a:ext cx="81692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3.  Reign of Hammurabi [1792-1750 B.C.E.]</a:t>
            </a:r>
          </a:p>
        </p:txBody>
      </p:sp>
      <p:pic>
        <p:nvPicPr>
          <p:cNvPr id="29707" name="Picture 11" descr="Mesop01fs.gif (34074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2336800" cy="292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71114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07"/>
                                        </p:tgtEl>
                                        <p:attrNameLst>
                                          <p:attrName>style.visibility</p:attrName>
                                        </p:attrNameLst>
                                      </p:cBhvr>
                                      <p:to>
                                        <p:strVal val="visible"/>
                                      </p:to>
                                    </p:set>
                                    <p:animEffect transition="in" filter="dissolve">
                                      <p:cBhvr>
                                        <p:cTn id="7" dur="500"/>
                                        <p:tgtEl>
                                          <p:spTgt spid="29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iterate type="lt">
                                    <p:tmPct val="100000"/>
                                  </p:iterate>
                                  <p:childTnLst>
                                    <p:set>
                                      <p:cBhvr>
                                        <p:cTn id="11" dur="1" fill="hold">
                                          <p:stCondLst>
                                            <p:cond delay="0"/>
                                          </p:stCondLst>
                                        </p:cTn>
                                        <p:tgtEl>
                                          <p:spTgt spid="29705"/>
                                        </p:tgtEl>
                                        <p:attrNameLst>
                                          <p:attrName>style.visibility</p:attrName>
                                        </p:attrNameLst>
                                      </p:cBhvr>
                                      <p:to>
                                        <p:strVal val="visible"/>
                                      </p:to>
                                    </p:set>
                                    <p:anim calcmode="lin" valueType="num">
                                      <p:cBhvr additive="base">
                                        <p:cTn id="12" dur="75" fill="hold"/>
                                        <p:tgtEl>
                                          <p:spTgt spid="29705"/>
                                        </p:tgtEl>
                                        <p:attrNameLst>
                                          <p:attrName>ppt_x</p:attrName>
                                        </p:attrNameLst>
                                      </p:cBhvr>
                                      <p:tavLst>
                                        <p:tav tm="0">
                                          <p:val>
                                            <p:strVal val="0-#ppt_w/2"/>
                                          </p:val>
                                        </p:tav>
                                        <p:tav tm="100000">
                                          <p:val>
                                            <p:strVal val="#ppt_x"/>
                                          </p:val>
                                        </p:tav>
                                      </p:tavLst>
                                    </p:anim>
                                    <p:anim calcmode="lin" valueType="num">
                                      <p:cBhvr additive="base">
                                        <p:cTn id="13" dur="75" fill="hold"/>
                                        <p:tgtEl>
                                          <p:spTgt spid="297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7620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7171" name="Text Box 3"/>
          <p:cNvSpPr txBox="1">
            <a:spLocks noChangeArrowheads="1"/>
          </p:cNvSpPr>
          <p:nvPr/>
        </p:nvSpPr>
        <p:spPr bwMode="auto">
          <a:xfrm>
            <a:off x="304800" y="3048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7172" name="Text Box 4"/>
          <p:cNvSpPr txBox="1">
            <a:spLocks noChangeArrowheads="1"/>
          </p:cNvSpPr>
          <p:nvPr/>
        </p:nvSpPr>
        <p:spPr bwMode="auto">
          <a:xfrm>
            <a:off x="228600" y="685800"/>
            <a:ext cx="672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  GEOGRAPHY</a:t>
            </a:r>
          </a:p>
        </p:txBody>
      </p:sp>
      <p:sp>
        <p:nvSpPr>
          <p:cNvPr id="7173" name="Text Box 5"/>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pic>
        <p:nvPicPr>
          <p:cNvPr id="7174" name="Picture 6" descr="http://home.cfl.rr.com/crossland/mesopotamia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7086600" cy="453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5" name="Freeform 8"/>
          <p:cNvSpPr>
            <a:spLocks/>
          </p:cNvSpPr>
          <p:nvPr/>
        </p:nvSpPr>
        <p:spPr bwMode="auto">
          <a:xfrm>
            <a:off x="1922463" y="3824288"/>
            <a:ext cx="3692525" cy="3348037"/>
          </a:xfrm>
          <a:custGeom>
            <a:avLst/>
            <a:gdLst>
              <a:gd name="T0" fmla="*/ 2290 w 2326"/>
              <a:gd name="T1" fmla="*/ 1686 h 2109"/>
              <a:gd name="T2" fmla="*/ 2191 w 2326"/>
              <a:gd name="T3" fmla="*/ 1551 h 2109"/>
              <a:gd name="T4" fmla="*/ 2119 w 2326"/>
              <a:gd name="T5" fmla="*/ 1443 h 2109"/>
              <a:gd name="T6" fmla="*/ 2101 w 2326"/>
              <a:gd name="T7" fmla="*/ 1389 h 2109"/>
              <a:gd name="T8" fmla="*/ 2047 w 2326"/>
              <a:gd name="T9" fmla="*/ 1272 h 2109"/>
              <a:gd name="T10" fmla="*/ 2002 w 2326"/>
              <a:gd name="T11" fmla="*/ 1065 h 2109"/>
              <a:gd name="T12" fmla="*/ 1984 w 2326"/>
              <a:gd name="T13" fmla="*/ 1011 h 2109"/>
              <a:gd name="T14" fmla="*/ 1975 w 2326"/>
              <a:gd name="T15" fmla="*/ 984 h 2109"/>
              <a:gd name="T16" fmla="*/ 1993 w 2326"/>
              <a:gd name="T17" fmla="*/ 894 h 2109"/>
              <a:gd name="T18" fmla="*/ 1984 w 2326"/>
              <a:gd name="T19" fmla="*/ 813 h 2109"/>
              <a:gd name="T20" fmla="*/ 1948 w 2326"/>
              <a:gd name="T21" fmla="*/ 696 h 2109"/>
              <a:gd name="T22" fmla="*/ 1921 w 2326"/>
              <a:gd name="T23" fmla="*/ 678 h 2109"/>
              <a:gd name="T24" fmla="*/ 1759 w 2326"/>
              <a:gd name="T25" fmla="*/ 624 h 2109"/>
              <a:gd name="T26" fmla="*/ 1705 w 2326"/>
              <a:gd name="T27" fmla="*/ 552 h 2109"/>
              <a:gd name="T28" fmla="*/ 1714 w 2326"/>
              <a:gd name="T29" fmla="*/ 471 h 2109"/>
              <a:gd name="T30" fmla="*/ 1687 w 2326"/>
              <a:gd name="T31" fmla="*/ 381 h 2109"/>
              <a:gd name="T32" fmla="*/ 1660 w 2326"/>
              <a:gd name="T33" fmla="*/ 372 h 2109"/>
              <a:gd name="T34" fmla="*/ 1588 w 2326"/>
              <a:gd name="T35" fmla="*/ 435 h 2109"/>
              <a:gd name="T36" fmla="*/ 1435 w 2326"/>
              <a:gd name="T37" fmla="*/ 399 h 2109"/>
              <a:gd name="T38" fmla="*/ 1399 w 2326"/>
              <a:gd name="T39" fmla="*/ 345 h 2109"/>
              <a:gd name="T40" fmla="*/ 1417 w 2326"/>
              <a:gd name="T41" fmla="*/ 192 h 2109"/>
              <a:gd name="T42" fmla="*/ 1372 w 2326"/>
              <a:gd name="T43" fmla="*/ 111 h 2109"/>
              <a:gd name="T44" fmla="*/ 1273 w 2326"/>
              <a:gd name="T45" fmla="*/ 84 h 2109"/>
              <a:gd name="T46" fmla="*/ 1120 w 2326"/>
              <a:gd name="T47" fmla="*/ 39 h 2109"/>
              <a:gd name="T48" fmla="*/ 571 w 2326"/>
              <a:gd name="T49" fmla="*/ 3 h 2109"/>
              <a:gd name="T50" fmla="*/ 94 w 2326"/>
              <a:gd name="T51" fmla="*/ 30 h 2109"/>
              <a:gd name="T52" fmla="*/ 4 w 2326"/>
              <a:gd name="T53" fmla="*/ 255 h 2109"/>
              <a:gd name="T54" fmla="*/ 13 w 2326"/>
              <a:gd name="T55" fmla="*/ 903 h 2109"/>
              <a:gd name="T56" fmla="*/ 22 w 2326"/>
              <a:gd name="T57" fmla="*/ 1686 h 2109"/>
              <a:gd name="T58" fmla="*/ 40 w 2326"/>
              <a:gd name="T59" fmla="*/ 1938 h 2109"/>
              <a:gd name="T60" fmla="*/ 85 w 2326"/>
              <a:gd name="T61" fmla="*/ 1983 h 2109"/>
              <a:gd name="T62" fmla="*/ 301 w 2326"/>
              <a:gd name="T63" fmla="*/ 2109 h 2109"/>
              <a:gd name="T64" fmla="*/ 1642 w 2326"/>
              <a:gd name="T65" fmla="*/ 2073 h 2109"/>
              <a:gd name="T66" fmla="*/ 2020 w 2326"/>
              <a:gd name="T67" fmla="*/ 1992 h 2109"/>
              <a:gd name="T68" fmla="*/ 2263 w 2326"/>
              <a:gd name="T69" fmla="*/ 1884 h 2109"/>
              <a:gd name="T70" fmla="*/ 2326 w 2326"/>
              <a:gd name="T71" fmla="*/ 1767 h 2109"/>
              <a:gd name="T72" fmla="*/ 2290 w 2326"/>
              <a:gd name="T73" fmla="*/ 1686 h 2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26"/>
              <a:gd name="T112" fmla="*/ 0 h 2109"/>
              <a:gd name="T113" fmla="*/ 2326 w 2326"/>
              <a:gd name="T114" fmla="*/ 2109 h 2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26" h="2109">
                <a:moveTo>
                  <a:pt x="2290" y="1686"/>
                </a:moveTo>
                <a:cubicBezTo>
                  <a:pt x="2266" y="1615"/>
                  <a:pt x="2246" y="1606"/>
                  <a:pt x="2191" y="1551"/>
                </a:cubicBezTo>
                <a:cubicBezTo>
                  <a:pt x="2165" y="1525"/>
                  <a:pt x="2141" y="1475"/>
                  <a:pt x="2119" y="1443"/>
                </a:cubicBezTo>
                <a:cubicBezTo>
                  <a:pt x="2108" y="1427"/>
                  <a:pt x="2112" y="1405"/>
                  <a:pt x="2101" y="1389"/>
                </a:cubicBezTo>
                <a:cubicBezTo>
                  <a:pt x="2078" y="1355"/>
                  <a:pt x="2057" y="1312"/>
                  <a:pt x="2047" y="1272"/>
                </a:cubicBezTo>
                <a:cubicBezTo>
                  <a:pt x="2030" y="1204"/>
                  <a:pt x="2022" y="1133"/>
                  <a:pt x="2002" y="1065"/>
                </a:cubicBezTo>
                <a:cubicBezTo>
                  <a:pt x="1997" y="1047"/>
                  <a:pt x="1990" y="1029"/>
                  <a:pt x="1984" y="1011"/>
                </a:cubicBezTo>
                <a:cubicBezTo>
                  <a:pt x="1981" y="1002"/>
                  <a:pt x="1975" y="984"/>
                  <a:pt x="1975" y="984"/>
                </a:cubicBezTo>
                <a:cubicBezTo>
                  <a:pt x="1980" y="954"/>
                  <a:pt x="1993" y="925"/>
                  <a:pt x="1993" y="894"/>
                </a:cubicBezTo>
                <a:cubicBezTo>
                  <a:pt x="1993" y="867"/>
                  <a:pt x="1988" y="840"/>
                  <a:pt x="1984" y="813"/>
                </a:cubicBezTo>
                <a:cubicBezTo>
                  <a:pt x="1978" y="773"/>
                  <a:pt x="1961" y="734"/>
                  <a:pt x="1948" y="696"/>
                </a:cubicBezTo>
                <a:cubicBezTo>
                  <a:pt x="1945" y="686"/>
                  <a:pt x="1931" y="682"/>
                  <a:pt x="1921" y="678"/>
                </a:cubicBezTo>
                <a:cubicBezTo>
                  <a:pt x="1866" y="654"/>
                  <a:pt x="1809" y="658"/>
                  <a:pt x="1759" y="624"/>
                </a:cubicBezTo>
                <a:cubicBezTo>
                  <a:pt x="1747" y="588"/>
                  <a:pt x="1736" y="573"/>
                  <a:pt x="1705" y="552"/>
                </a:cubicBezTo>
                <a:cubicBezTo>
                  <a:pt x="1678" y="511"/>
                  <a:pt x="1688" y="510"/>
                  <a:pt x="1714" y="471"/>
                </a:cubicBezTo>
                <a:cubicBezTo>
                  <a:pt x="1708" y="453"/>
                  <a:pt x="1697" y="391"/>
                  <a:pt x="1687" y="381"/>
                </a:cubicBezTo>
                <a:cubicBezTo>
                  <a:pt x="1680" y="374"/>
                  <a:pt x="1669" y="375"/>
                  <a:pt x="1660" y="372"/>
                </a:cubicBezTo>
                <a:cubicBezTo>
                  <a:pt x="1639" y="404"/>
                  <a:pt x="1625" y="423"/>
                  <a:pt x="1588" y="435"/>
                </a:cubicBezTo>
                <a:cubicBezTo>
                  <a:pt x="1535" y="427"/>
                  <a:pt x="1487" y="412"/>
                  <a:pt x="1435" y="399"/>
                </a:cubicBezTo>
                <a:cubicBezTo>
                  <a:pt x="1423" y="381"/>
                  <a:pt x="1396" y="366"/>
                  <a:pt x="1399" y="345"/>
                </a:cubicBezTo>
                <a:cubicBezTo>
                  <a:pt x="1411" y="246"/>
                  <a:pt x="1405" y="297"/>
                  <a:pt x="1417" y="192"/>
                </a:cubicBezTo>
                <a:cubicBezTo>
                  <a:pt x="1404" y="173"/>
                  <a:pt x="1392" y="123"/>
                  <a:pt x="1372" y="111"/>
                </a:cubicBezTo>
                <a:cubicBezTo>
                  <a:pt x="1344" y="93"/>
                  <a:pt x="1304" y="92"/>
                  <a:pt x="1273" y="84"/>
                </a:cubicBezTo>
                <a:cubicBezTo>
                  <a:pt x="1221" y="70"/>
                  <a:pt x="1172" y="51"/>
                  <a:pt x="1120" y="39"/>
                </a:cubicBezTo>
                <a:cubicBezTo>
                  <a:pt x="943" y="0"/>
                  <a:pt x="748" y="8"/>
                  <a:pt x="571" y="3"/>
                </a:cubicBezTo>
                <a:cubicBezTo>
                  <a:pt x="407" y="8"/>
                  <a:pt x="255" y="18"/>
                  <a:pt x="94" y="30"/>
                </a:cubicBezTo>
                <a:cubicBezTo>
                  <a:pt x="7" y="59"/>
                  <a:pt x="12" y="180"/>
                  <a:pt x="4" y="255"/>
                </a:cubicBezTo>
                <a:cubicBezTo>
                  <a:pt x="9" y="471"/>
                  <a:pt x="0" y="688"/>
                  <a:pt x="13" y="903"/>
                </a:cubicBezTo>
                <a:cubicBezTo>
                  <a:pt x="16" y="1164"/>
                  <a:pt x="17" y="1425"/>
                  <a:pt x="22" y="1686"/>
                </a:cubicBezTo>
                <a:cubicBezTo>
                  <a:pt x="24" y="1770"/>
                  <a:pt x="16" y="1857"/>
                  <a:pt x="40" y="1938"/>
                </a:cubicBezTo>
                <a:cubicBezTo>
                  <a:pt x="50" y="1972"/>
                  <a:pt x="63" y="1961"/>
                  <a:pt x="85" y="1983"/>
                </a:cubicBezTo>
                <a:cubicBezTo>
                  <a:pt x="153" y="2051"/>
                  <a:pt x="205" y="2090"/>
                  <a:pt x="301" y="2109"/>
                </a:cubicBezTo>
                <a:cubicBezTo>
                  <a:pt x="753" y="2105"/>
                  <a:pt x="1194" y="2107"/>
                  <a:pt x="1642" y="2073"/>
                </a:cubicBezTo>
                <a:cubicBezTo>
                  <a:pt x="1766" y="2052"/>
                  <a:pt x="1902" y="2039"/>
                  <a:pt x="2020" y="1992"/>
                </a:cubicBezTo>
                <a:cubicBezTo>
                  <a:pt x="2102" y="1959"/>
                  <a:pt x="2179" y="1912"/>
                  <a:pt x="2263" y="1884"/>
                </a:cubicBezTo>
                <a:cubicBezTo>
                  <a:pt x="2301" y="1846"/>
                  <a:pt x="2309" y="1817"/>
                  <a:pt x="2326" y="1767"/>
                </a:cubicBezTo>
                <a:cubicBezTo>
                  <a:pt x="2322" y="1749"/>
                  <a:pt x="2320" y="1656"/>
                  <a:pt x="2290" y="1686"/>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76" name="Text Box 9"/>
          <p:cNvSpPr txBox="1">
            <a:spLocks noChangeArrowheads="1"/>
          </p:cNvSpPr>
          <p:nvPr/>
        </p:nvSpPr>
        <p:spPr bwMode="auto">
          <a:xfrm>
            <a:off x="381000" y="1066800"/>
            <a:ext cx="7086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a:solidFill>
                  <a:schemeClr val="accent2"/>
                </a:solidFill>
              </a:rPr>
              <a:t>Sumerians</a:t>
            </a:r>
            <a:r>
              <a:rPr lang="en-US" u="none"/>
              <a:t> were first to settle in this region, attracted by the rich soil.</a:t>
            </a:r>
            <a:endParaRPr lang="en-US"/>
          </a:p>
        </p:txBody>
      </p:sp>
      <p:sp>
        <p:nvSpPr>
          <p:cNvPr id="7177" name="Oval 10"/>
          <p:cNvSpPr>
            <a:spLocks noChangeArrowheads="1"/>
          </p:cNvSpPr>
          <p:nvPr/>
        </p:nvSpPr>
        <p:spPr bwMode="auto">
          <a:xfrm>
            <a:off x="5638800" y="5410200"/>
            <a:ext cx="2286000" cy="1447800"/>
          </a:xfrm>
          <a:prstGeom prst="ellipse">
            <a:avLst/>
          </a:prstGeom>
          <a:noFill/>
          <a:ln w="28575">
            <a:solidFill>
              <a:srgbClr val="CC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178" name="Text Box 11"/>
          <p:cNvSpPr txBox="1">
            <a:spLocks noChangeArrowheads="1"/>
          </p:cNvSpPr>
          <p:nvPr/>
        </p:nvSpPr>
        <p:spPr bwMode="auto">
          <a:xfrm>
            <a:off x="381000" y="1447800"/>
            <a:ext cx="7254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solidFill>
                  <a:srgbClr val="CC3300"/>
                </a:solidFill>
              </a:rPr>
              <a:t>B.  Three Disadvantages / Environmental </a:t>
            </a:r>
            <a:r>
              <a:rPr lang="en-US" sz="2000" u="none">
                <a:solidFill>
                  <a:srgbClr val="CC3300"/>
                </a:solidFill>
              </a:rPr>
              <a:t>Challenges</a:t>
            </a:r>
          </a:p>
        </p:txBody>
      </p:sp>
      <p:sp>
        <p:nvSpPr>
          <p:cNvPr id="7179" name="Text Box 12"/>
          <p:cNvSpPr txBox="1">
            <a:spLocks noChangeArrowheads="1"/>
          </p:cNvSpPr>
          <p:nvPr/>
        </p:nvSpPr>
        <p:spPr bwMode="auto">
          <a:xfrm>
            <a:off x="609600" y="1828800"/>
            <a:ext cx="74072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a:t>
            </a:r>
            <a:r>
              <a:rPr lang="en-US" sz="2000" b="0"/>
              <a:t>Unpredictable flooding</a:t>
            </a:r>
            <a:r>
              <a:rPr lang="en-US" sz="2000" b="0" u="none"/>
              <a:t> / dry summer months</a:t>
            </a:r>
          </a:p>
        </p:txBody>
      </p:sp>
      <p:sp>
        <p:nvSpPr>
          <p:cNvPr id="7180" name="Freeform 13"/>
          <p:cNvSpPr>
            <a:spLocks/>
          </p:cNvSpPr>
          <p:nvPr/>
        </p:nvSpPr>
        <p:spPr bwMode="auto">
          <a:xfrm>
            <a:off x="3821113" y="3771900"/>
            <a:ext cx="3581400" cy="884238"/>
          </a:xfrm>
          <a:custGeom>
            <a:avLst/>
            <a:gdLst>
              <a:gd name="T0" fmla="*/ 329 w 2256"/>
              <a:gd name="T1" fmla="*/ 549 h 557"/>
              <a:gd name="T2" fmla="*/ 590 w 2256"/>
              <a:gd name="T3" fmla="*/ 468 h 557"/>
              <a:gd name="T4" fmla="*/ 707 w 2256"/>
              <a:gd name="T5" fmla="*/ 441 h 557"/>
              <a:gd name="T6" fmla="*/ 1166 w 2256"/>
              <a:gd name="T7" fmla="*/ 396 h 557"/>
              <a:gd name="T8" fmla="*/ 1256 w 2256"/>
              <a:gd name="T9" fmla="*/ 369 h 557"/>
              <a:gd name="T10" fmla="*/ 1355 w 2256"/>
              <a:gd name="T11" fmla="*/ 333 h 557"/>
              <a:gd name="T12" fmla="*/ 1490 w 2256"/>
              <a:gd name="T13" fmla="*/ 324 h 557"/>
              <a:gd name="T14" fmla="*/ 1841 w 2256"/>
              <a:gd name="T15" fmla="*/ 315 h 557"/>
              <a:gd name="T16" fmla="*/ 2174 w 2256"/>
              <a:gd name="T17" fmla="*/ 279 h 557"/>
              <a:gd name="T18" fmla="*/ 2210 w 2256"/>
              <a:gd name="T19" fmla="*/ 225 h 557"/>
              <a:gd name="T20" fmla="*/ 2228 w 2256"/>
              <a:gd name="T21" fmla="*/ 198 h 557"/>
              <a:gd name="T22" fmla="*/ 2201 w 2256"/>
              <a:gd name="T23" fmla="*/ 99 h 557"/>
              <a:gd name="T24" fmla="*/ 1814 w 2256"/>
              <a:gd name="T25" fmla="*/ 90 h 557"/>
              <a:gd name="T26" fmla="*/ 1490 w 2256"/>
              <a:gd name="T27" fmla="*/ 45 h 557"/>
              <a:gd name="T28" fmla="*/ 1355 w 2256"/>
              <a:gd name="T29" fmla="*/ 27 h 557"/>
              <a:gd name="T30" fmla="*/ 1211 w 2256"/>
              <a:gd name="T31" fmla="*/ 0 h 557"/>
              <a:gd name="T32" fmla="*/ 518 w 2256"/>
              <a:gd name="T33" fmla="*/ 72 h 557"/>
              <a:gd name="T34" fmla="*/ 50 w 2256"/>
              <a:gd name="T35" fmla="*/ 126 h 557"/>
              <a:gd name="T36" fmla="*/ 95 w 2256"/>
              <a:gd name="T37" fmla="*/ 297 h 557"/>
              <a:gd name="T38" fmla="*/ 311 w 2256"/>
              <a:gd name="T39" fmla="*/ 441 h 557"/>
              <a:gd name="T40" fmla="*/ 338 w 2256"/>
              <a:gd name="T41" fmla="*/ 522 h 557"/>
              <a:gd name="T42" fmla="*/ 356 w 2256"/>
              <a:gd name="T43" fmla="*/ 549 h 557"/>
              <a:gd name="T44" fmla="*/ 329 w 2256"/>
              <a:gd name="T45" fmla="*/ 540 h 557"/>
              <a:gd name="T46" fmla="*/ 329 w 2256"/>
              <a:gd name="T47" fmla="*/ 549 h 5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6"/>
              <a:gd name="T73" fmla="*/ 0 h 557"/>
              <a:gd name="T74" fmla="*/ 2256 w 2256"/>
              <a:gd name="T75" fmla="*/ 557 h 5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6" h="557">
                <a:moveTo>
                  <a:pt x="329" y="549"/>
                </a:moveTo>
                <a:cubicBezTo>
                  <a:pt x="407" y="497"/>
                  <a:pt x="499" y="486"/>
                  <a:pt x="590" y="468"/>
                </a:cubicBezTo>
                <a:cubicBezTo>
                  <a:pt x="629" y="460"/>
                  <a:pt x="667" y="448"/>
                  <a:pt x="707" y="441"/>
                </a:cubicBezTo>
                <a:cubicBezTo>
                  <a:pt x="857" y="462"/>
                  <a:pt x="1016" y="415"/>
                  <a:pt x="1166" y="396"/>
                </a:cubicBezTo>
                <a:cubicBezTo>
                  <a:pt x="1196" y="386"/>
                  <a:pt x="1227" y="380"/>
                  <a:pt x="1256" y="369"/>
                </a:cubicBezTo>
                <a:cubicBezTo>
                  <a:pt x="1290" y="356"/>
                  <a:pt x="1318" y="337"/>
                  <a:pt x="1355" y="333"/>
                </a:cubicBezTo>
                <a:cubicBezTo>
                  <a:pt x="1400" y="328"/>
                  <a:pt x="1445" y="327"/>
                  <a:pt x="1490" y="324"/>
                </a:cubicBezTo>
                <a:cubicBezTo>
                  <a:pt x="1611" y="294"/>
                  <a:pt x="1709" y="310"/>
                  <a:pt x="1841" y="315"/>
                </a:cubicBezTo>
                <a:cubicBezTo>
                  <a:pt x="1938" y="310"/>
                  <a:pt x="2084" y="324"/>
                  <a:pt x="2174" y="279"/>
                </a:cubicBezTo>
                <a:cubicBezTo>
                  <a:pt x="2186" y="261"/>
                  <a:pt x="2198" y="243"/>
                  <a:pt x="2210" y="225"/>
                </a:cubicBezTo>
                <a:cubicBezTo>
                  <a:pt x="2216" y="216"/>
                  <a:pt x="2228" y="198"/>
                  <a:pt x="2228" y="198"/>
                </a:cubicBezTo>
                <a:cubicBezTo>
                  <a:pt x="2236" y="143"/>
                  <a:pt x="2256" y="117"/>
                  <a:pt x="2201" y="99"/>
                </a:cubicBezTo>
                <a:cubicBezTo>
                  <a:pt x="2072" y="112"/>
                  <a:pt x="1944" y="96"/>
                  <a:pt x="1814" y="90"/>
                </a:cubicBezTo>
                <a:cubicBezTo>
                  <a:pt x="1705" y="78"/>
                  <a:pt x="1598" y="57"/>
                  <a:pt x="1490" y="45"/>
                </a:cubicBezTo>
                <a:cubicBezTo>
                  <a:pt x="1407" y="24"/>
                  <a:pt x="1507" y="47"/>
                  <a:pt x="1355" y="27"/>
                </a:cubicBezTo>
                <a:cubicBezTo>
                  <a:pt x="1307" y="21"/>
                  <a:pt x="1259" y="7"/>
                  <a:pt x="1211" y="0"/>
                </a:cubicBezTo>
                <a:cubicBezTo>
                  <a:pt x="979" y="12"/>
                  <a:pt x="749" y="48"/>
                  <a:pt x="518" y="72"/>
                </a:cubicBezTo>
                <a:cubicBezTo>
                  <a:pt x="365" y="88"/>
                  <a:pt x="198" y="77"/>
                  <a:pt x="50" y="126"/>
                </a:cubicBezTo>
                <a:cubicBezTo>
                  <a:pt x="0" y="201"/>
                  <a:pt x="36" y="238"/>
                  <a:pt x="95" y="297"/>
                </a:cubicBezTo>
                <a:cubicBezTo>
                  <a:pt x="159" y="361"/>
                  <a:pt x="248" y="378"/>
                  <a:pt x="311" y="441"/>
                </a:cubicBezTo>
                <a:cubicBezTo>
                  <a:pt x="320" y="468"/>
                  <a:pt x="329" y="495"/>
                  <a:pt x="338" y="522"/>
                </a:cubicBezTo>
                <a:cubicBezTo>
                  <a:pt x="341" y="532"/>
                  <a:pt x="361" y="539"/>
                  <a:pt x="356" y="549"/>
                </a:cubicBezTo>
                <a:cubicBezTo>
                  <a:pt x="352" y="557"/>
                  <a:pt x="338" y="540"/>
                  <a:pt x="329" y="540"/>
                </a:cubicBezTo>
                <a:cubicBezTo>
                  <a:pt x="326" y="540"/>
                  <a:pt x="329" y="546"/>
                  <a:pt x="329" y="54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81" name="Text Box 14"/>
          <p:cNvSpPr txBox="1">
            <a:spLocks noChangeArrowheads="1"/>
          </p:cNvSpPr>
          <p:nvPr/>
        </p:nvSpPr>
        <p:spPr bwMode="auto">
          <a:xfrm>
            <a:off x="609600" y="2209800"/>
            <a:ext cx="74072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a:t>
            </a:r>
            <a:r>
              <a:rPr lang="en-US" sz="2000" b="0"/>
              <a:t>No natural barriers</a:t>
            </a:r>
            <a:r>
              <a:rPr lang="en-US" sz="2000" b="0" u="none"/>
              <a:t> for protection</a:t>
            </a:r>
          </a:p>
          <a:p>
            <a:pPr eaLnBrk="1" hangingPunct="1"/>
            <a:r>
              <a:rPr lang="en-US" sz="2000" b="0" u="none"/>
              <a:t>      - small villages lying in open plain were defenseless</a:t>
            </a:r>
          </a:p>
        </p:txBody>
      </p:sp>
      <p:sp>
        <p:nvSpPr>
          <p:cNvPr id="7182" name="Text Box 15"/>
          <p:cNvSpPr txBox="1">
            <a:spLocks noChangeArrowheads="1"/>
          </p:cNvSpPr>
          <p:nvPr/>
        </p:nvSpPr>
        <p:spPr bwMode="auto">
          <a:xfrm>
            <a:off x="609600" y="2819400"/>
            <a:ext cx="74072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3. </a:t>
            </a:r>
            <a:r>
              <a:rPr lang="en-US" sz="2000" b="0"/>
              <a:t>Limited natural resources</a:t>
            </a:r>
            <a:r>
              <a:rPr lang="en-US" sz="2000" b="0" u="none"/>
              <a:t>  (stone, wood, metal)</a:t>
            </a:r>
          </a:p>
        </p:txBody>
      </p:sp>
      <p:sp>
        <p:nvSpPr>
          <p:cNvPr id="7183" name="Text Box 16"/>
          <p:cNvSpPr txBox="1">
            <a:spLocks noChangeArrowheads="1"/>
          </p:cNvSpPr>
          <p:nvPr/>
        </p:nvSpPr>
        <p:spPr bwMode="auto">
          <a:xfrm>
            <a:off x="-76200" y="6629400"/>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
        <p:nvSpPr>
          <p:cNvPr id="9233" name="Text Box 17"/>
          <p:cNvSpPr txBox="1">
            <a:spLocks noChangeArrowheads="1"/>
          </p:cNvSpPr>
          <p:nvPr/>
        </p:nvSpPr>
        <p:spPr bwMode="auto">
          <a:xfrm>
            <a:off x="152400" y="3200400"/>
            <a:ext cx="7178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solidFill>
                  <a:srgbClr val="CC3300"/>
                </a:solidFill>
              </a:rPr>
              <a:t>C.  </a:t>
            </a:r>
            <a:r>
              <a:rPr lang="en-US" sz="2000" u="none">
                <a:solidFill>
                  <a:srgbClr val="CC3300"/>
                </a:solidFill>
              </a:rPr>
              <a:t>Solutions</a:t>
            </a:r>
            <a:r>
              <a:rPr lang="en-US" sz="2000" b="0" u="none">
                <a:solidFill>
                  <a:srgbClr val="CC3300"/>
                </a:solidFill>
              </a:rPr>
              <a:t> </a:t>
            </a:r>
          </a:p>
        </p:txBody>
      </p:sp>
      <p:sp>
        <p:nvSpPr>
          <p:cNvPr id="9234" name="Text Box 18"/>
          <p:cNvSpPr txBox="1">
            <a:spLocks noChangeArrowheads="1"/>
          </p:cNvSpPr>
          <p:nvPr/>
        </p:nvSpPr>
        <p:spPr bwMode="auto">
          <a:xfrm>
            <a:off x="304800" y="3505200"/>
            <a:ext cx="7331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Irrigation ditches</a:t>
            </a:r>
          </a:p>
        </p:txBody>
      </p:sp>
      <p:sp>
        <p:nvSpPr>
          <p:cNvPr id="9235" name="Text Box 19"/>
          <p:cNvSpPr txBox="1">
            <a:spLocks noChangeArrowheads="1"/>
          </p:cNvSpPr>
          <p:nvPr/>
        </p:nvSpPr>
        <p:spPr bwMode="auto">
          <a:xfrm>
            <a:off x="304800" y="3886200"/>
            <a:ext cx="73310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Built city walls with </a:t>
            </a:r>
          </a:p>
          <a:p>
            <a:pPr eaLnBrk="1" hangingPunct="1"/>
            <a:r>
              <a:rPr lang="en-US" sz="2000" b="0" u="none"/>
              <a:t>     mud bricks</a:t>
            </a:r>
          </a:p>
        </p:txBody>
      </p:sp>
      <p:sp>
        <p:nvSpPr>
          <p:cNvPr id="9236" name="Text Box 20"/>
          <p:cNvSpPr txBox="1">
            <a:spLocks noChangeArrowheads="1"/>
          </p:cNvSpPr>
          <p:nvPr/>
        </p:nvSpPr>
        <p:spPr bwMode="auto">
          <a:xfrm>
            <a:off x="304800" y="4495800"/>
            <a:ext cx="2667000"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3. Traded with people </a:t>
            </a:r>
          </a:p>
          <a:p>
            <a:pPr eaLnBrk="1" hangingPunct="1"/>
            <a:r>
              <a:rPr lang="en-US" sz="2000" b="0" u="none"/>
              <a:t>    around them</a:t>
            </a:r>
          </a:p>
          <a:p>
            <a:pPr eaLnBrk="1" hangingPunct="1"/>
            <a:r>
              <a:rPr lang="en-US" sz="2000" b="0" u="none"/>
              <a:t>    for the products </a:t>
            </a:r>
          </a:p>
          <a:p>
            <a:pPr eaLnBrk="1" hangingPunct="1"/>
            <a:r>
              <a:rPr lang="en-US" sz="2000" b="0" u="none"/>
              <a:t>    they lacked.</a:t>
            </a:r>
          </a:p>
          <a:p>
            <a:pPr eaLnBrk="1" hangingPunct="1"/>
            <a:r>
              <a:rPr lang="en-US" sz="2000" b="0" u="none"/>
              <a:t>    </a:t>
            </a:r>
          </a:p>
          <a:p>
            <a:pPr eaLnBrk="1" hangingPunct="1"/>
            <a:r>
              <a:rPr lang="en-US" sz="2000" b="0" u="none"/>
              <a:t>    Initiated Bronze Age.</a:t>
            </a:r>
          </a:p>
        </p:txBody>
      </p:sp>
      <p:sp>
        <p:nvSpPr>
          <p:cNvPr id="9237" name="AutoShape 21"/>
          <p:cNvSpPr>
            <a:spLocks/>
          </p:cNvSpPr>
          <p:nvPr/>
        </p:nvSpPr>
        <p:spPr bwMode="auto">
          <a:xfrm>
            <a:off x="0" y="1676400"/>
            <a:ext cx="304800" cy="4191000"/>
          </a:xfrm>
          <a:prstGeom prst="leftBrace">
            <a:avLst>
              <a:gd name="adj1" fmla="val 114583"/>
              <a:gd name="adj2" fmla="val 50000"/>
            </a:avLst>
          </a:prstGeom>
          <a:noFill/>
          <a:ln w="41275">
            <a:solidFill>
              <a:srgbClr val="CC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9239" name="Picture 23" descr="D:\home\twloessin\My Pictures\SumerianC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225800"/>
            <a:ext cx="6172200" cy="363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40" name="Picture 24" descr="D:\home\twloessin\School\Pics\SumerianTra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233738"/>
            <a:ext cx="6172200" cy="3827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41" name="Text Box 25"/>
          <p:cNvSpPr txBox="1">
            <a:spLocks noChangeArrowheads="1"/>
          </p:cNvSpPr>
          <p:nvPr/>
        </p:nvSpPr>
        <p:spPr bwMode="auto">
          <a:xfrm>
            <a:off x="2895600" y="3200400"/>
            <a:ext cx="6248400" cy="3716338"/>
          </a:xfrm>
          <a:prstGeom prst="rect">
            <a:avLst/>
          </a:prstGeom>
          <a:solidFill>
            <a:srgbClr val="C0C0C0"/>
          </a:solidFill>
          <a:ln w="9525">
            <a:solidFill>
              <a:srgbClr val="FF0000"/>
            </a:solidFill>
            <a:miter lim="800000"/>
            <a:headEnd/>
            <a:tailEnd/>
          </a:ln>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spcBef>
                <a:spcPct val="50000"/>
              </a:spcBef>
            </a:pPr>
            <a:r>
              <a:rPr lang="en-US" b="0" u="none"/>
              <a:t>                </a:t>
            </a:r>
          </a:p>
          <a:p>
            <a:pPr eaLnBrk="1" hangingPunct="1">
              <a:spcBef>
                <a:spcPct val="50000"/>
              </a:spcBef>
            </a:pPr>
            <a:r>
              <a:rPr lang="en-US" b="0" u="none"/>
              <a:t>            </a:t>
            </a:r>
            <a:r>
              <a:rPr lang="en-US" sz="2000" b="0"/>
              <a:t>Sumerian innovations</a:t>
            </a:r>
            <a:r>
              <a:rPr lang="en-US" sz="2000" b="0" u="none"/>
              <a:t> in achieving civilization </a:t>
            </a:r>
          </a:p>
          <a:p>
            <a:pPr eaLnBrk="1" hangingPunct="1">
              <a:spcBef>
                <a:spcPct val="50000"/>
              </a:spcBef>
            </a:pPr>
            <a:r>
              <a:rPr lang="en-US" sz="2000" b="0" u="none"/>
              <a:t>           </a:t>
            </a:r>
            <a:r>
              <a:rPr lang="en-US" sz="2000" b="0"/>
              <a:t>set example</a:t>
            </a:r>
            <a:r>
              <a:rPr lang="en-US" sz="2000" b="0" u="none"/>
              <a:t> others would follow.</a:t>
            </a:r>
          </a:p>
          <a:p>
            <a:pPr eaLnBrk="1" hangingPunct="1">
              <a:spcBef>
                <a:spcPct val="50000"/>
              </a:spcBef>
            </a:pPr>
            <a:endParaRPr lang="en-US" sz="2000" b="0" u="none"/>
          </a:p>
          <a:p>
            <a:pPr eaLnBrk="1" hangingPunct="1">
              <a:spcBef>
                <a:spcPct val="50000"/>
              </a:spcBef>
            </a:pPr>
            <a:r>
              <a:rPr lang="en-US" sz="2000" b="0" u="none"/>
              <a:t>           But to arrive at these solutions,</a:t>
            </a:r>
          </a:p>
          <a:p>
            <a:pPr eaLnBrk="1" hangingPunct="1">
              <a:spcBef>
                <a:spcPct val="50000"/>
              </a:spcBef>
            </a:pPr>
            <a:r>
              <a:rPr lang="en-US" sz="2000" b="0" u="none"/>
              <a:t>           required organized government.</a:t>
            </a:r>
          </a:p>
          <a:p>
            <a:pPr algn="ctr" eaLnBrk="1" hangingPunct="1">
              <a:spcBef>
                <a:spcPct val="50000"/>
              </a:spcBef>
            </a:pPr>
            <a:r>
              <a:rPr lang="en-US" b="0" i="1" u="none">
                <a:solidFill>
                  <a:srgbClr val="333399"/>
                </a:solidFill>
              </a:rPr>
              <a:t>Let</a:t>
            </a:r>
            <a:r>
              <a:rPr lang="ja-JP" altLang="en-US" b="0" i="1" u="none">
                <a:solidFill>
                  <a:srgbClr val="333399"/>
                </a:solidFill>
              </a:rPr>
              <a:t>’</a:t>
            </a:r>
            <a:r>
              <a:rPr lang="en-US" b="0" i="1" u="none">
                <a:solidFill>
                  <a:srgbClr val="333399"/>
                </a:solidFill>
              </a:rPr>
              <a:t>s now look at the type of government the Sumerians had.</a:t>
            </a:r>
          </a:p>
          <a:p>
            <a:pPr algn="ctr" eaLnBrk="1" hangingPunct="1">
              <a:spcBef>
                <a:spcPct val="50000"/>
              </a:spcBef>
            </a:pPr>
            <a:endParaRPr lang="en-US" b="0" i="1" u="none"/>
          </a:p>
          <a:p>
            <a:pPr algn="ctr" eaLnBrk="1" hangingPunct="1">
              <a:spcBef>
                <a:spcPct val="50000"/>
              </a:spcBef>
            </a:pPr>
            <a:endParaRPr lang="en-US" sz="1000" b="0" i="1" u="none"/>
          </a:p>
        </p:txBody>
      </p:sp>
    </p:spTree>
    <p:extLst>
      <p:ext uri="{BB962C8B-B14F-4D97-AF65-F5344CB8AC3E}">
        <p14:creationId xmlns:p14="http://schemas.microsoft.com/office/powerpoint/2010/main" val="1530835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33"/>
                                        </p:tgtEl>
                                        <p:attrNameLst>
                                          <p:attrName>style.visibility</p:attrName>
                                        </p:attrNameLst>
                                      </p:cBhvr>
                                      <p:to>
                                        <p:strVal val="visible"/>
                                      </p:to>
                                    </p:set>
                                    <p:anim calcmode="lin" valueType="num">
                                      <p:cBhvr additive="base">
                                        <p:cTn id="7" dur="500" fill="hold"/>
                                        <p:tgtEl>
                                          <p:spTgt spid="9233"/>
                                        </p:tgtEl>
                                        <p:attrNameLst>
                                          <p:attrName>ppt_x</p:attrName>
                                        </p:attrNameLst>
                                      </p:cBhvr>
                                      <p:tavLst>
                                        <p:tav tm="0">
                                          <p:val>
                                            <p:strVal val="0-#ppt_w/2"/>
                                          </p:val>
                                        </p:tav>
                                        <p:tav tm="100000">
                                          <p:val>
                                            <p:strVal val="#ppt_x"/>
                                          </p:val>
                                        </p:tav>
                                      </p:tavLst>
                                    </p:anim>
                                    <p:anim calcmode="lin" valueType="num">
                                      <p:cBhvr additive="base">
                                        <p:cTn id="8" dur="500" fill="hold"/>
                                        <p:tgtEl>
                                          <p:spTgt spid="92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34"/>
                                        </p:tgtEl>
                                        <p:attrNameLst>
                                          <p:attrName>style.visibility</p:attrName>
                                        </p:attrNameLst>
                                      </p:cBhvr>
                                      <p:to>
                                        <p:strVal val="visible"/>
                                      </p:to>
                                    </p:set>
                                    <p:anim calcmode="lin" valueType="num">
                                      <p:cBhvr additive="base">
                                        <p:cTn id="13" dur="500" fill="hold"/>
                                        <p:tgtEl>
                                          <p:spTgt spid="9234"/>
                                        </p:tgtEl>
                                        <p:attrNameLst>
                                          <p:attrName>ppt_x</p:attrName>
                                        </p:attrNameLst>
                                      </p:cBhvr>
                                      <p:tavLst>
                                        <p:tav tm="0">
                                          <p:val>
                                            <p:strVal val="0-#ppt_w/2"/>
                                          </p:val>
                                        </p:tav>
                                        <p:tav tm="100000">
                                          <p:val>
                                            <p:strVal val="#ppt_x"/>
                                          </p:val>
                                        </p:tav>
                                      </p:tavLst>
                                    </p:anim>
                                    <p:anim calcmode="lin" valueType="num">
                                      <p:cBhvr additive="base">
                                        <p:cTn id="14" dur="500" fill="hold"/>
                                        <p:tgtEl>
                                          <p:spTgt spid="923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35"/>
                                        </p:tgtEl>
                                        <p:attrNameLst>
                                          <p:attrName>style.visibility</p:attrName>
                                        </p:attrNameLst>
                                      </p:cBhvr>
                                      <p:to>
                                        <p:strVal val="visible"/>
                                      </p:to>
                                    </p:set>
                                    <p:anim calcmode="lin" valueType="num">
                                      <p:cBhvr additive="base">
                                        <p:cTn id="19" dur="500" fill="hold"/>
                                        <p:tgtEl>
                                          <p:spTgt spid="9235"/>
                                        </p:tgtEl>
                                        <p:attrNameLst>
                                          <p:attrName>ppt_x</p:attrName>
                                        </p:attrNameLst>
                                      </p:cBhvr>
                                      <p:tavLst>
                                        <p:tav tm="0">
                                          <p:val>
                                            <p:strVal val="0-#ppt_w/2"/>
                                          </p:val>
                                        </p:tav>
                                        <p:tav tm="100000">
                                          <p:val>
                                            <p:strVal val="#ppt_x"/>
                                          </p:val>
                                        </p:tav>
                                      </p:tavLst>
                                    </p:anim>
                                    <p:anim calcmode="lin" valueType="num">
                                      <p:cBhvr additive="base">
                                        <p:cTn id="20" dur="500" fill="hold"/>
                                        <p:tgtEl>
                                          <p:spTgt spid="92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9239"/>
                                        </p:tgtEl>
                                        <p:attrNameLst>
                                          <p:attrName>style.visibility</p:attrName>
                                        </p:attrNameLst>
                                      </p:cBhvr>
                                      <p:to>
                                        <p:strVal val="visible"/>
                                      </p:to>
                                    </p:set>
                                    <p:anim calcmode="lin" valueType="num">
                                      <p:cBhvr>
                                        <p:cTn id="25" dur="500" fill="hold"/>
                                        <p:tgtEl>
                                          <p:spTgt spid="9239"/>
                                        </p:tgtEl>
                                        <p:attrNameLst>
                                          <p:attrName>ppt_w</p:attrName>
                                        </p:attrNameLst>
                                      </p:cBhvr>
                                      <p:tavLst>
                                        <p:tav tm="0">
                                          <p:val>
                                            <p:fltVal val="0"/>
                                          </p:val>
                                        </p:tav>
                                        <p:tav tm="100000">
                                          <p:val>
                                            <p:strVal val="#ppt_w"/>
                                          </p:val>
                                        </p:tav>
                                      </p:tavLst>
                                    </p:anim>
                                    <p:anim calcmode="lin" valueType="num">
                                      <p:cBhvr>
                                        <p:cTn id="26" dur="500" fill="hold"/>
                                        <p:tgtEl>
                                          <p:spTgt spid="9239"/>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36"/>
                                        </p:tgtEl>
                                        <p:attrNameLst>
                                          <p:attrName>style.visibility</p:attrName>
                                        </p:attrNameLst>
                                      </p:cBhvr>
                                      <p:to>
                                        <p:strVal val="visible"/>
                                      </p:to>
                                    </p:set>
                                    <p:anim calcmode="lin" valueType="num">
                                      <p:cBhvr additive="base">
                                        <p:cTn id="31" dur="500" fill="hold"/>
                                        <p:tgtEl>
                                          <p:spTgt spid="9236"/>
                                        </p:tgtEl>
                                        <p:attrNameLst>
                                          <p:attrName>ppt_x</p:attrName>
                                        </p:attrNameLst>
                                      </p:cBhvr>
                                      <p:tavLst>
                                        <p:tav tm="0">
                                          <p:val>
                                            <p:strVal val="0-#ppt_w/2"/>
                                          </p:val>
                                        </p:tav>
                                        <p:tav tm="100000">
                                          <p:val>
                                            <p:strVal val="#ppt_x"/>
                                          </p:val>
                                        </p:tav>
                                      </p:tavLst>
                                    </p:anim>
                                    <p:anim calcmode="lin" valueType="num">
                                      <p:cBhvr additive="base">
                                        <p:cTn id="32" dur="500" fill="hold"/>
                                        <p:tgtEl>
                                          <p:spTgt spid="923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9240"/>
                                        </p:tgtEl>
                                        <p:attrNameLst>
                                          <p:attrName>style.visibility</p:attrName>
                                        </p:attrNameLst>
                                      </p:cBhvr>
                                      <p:to>
                                        <p:strVal val="visible"/>
                                      </p:to>
                                    </p:set>
                                    <p:animEffect transition="in" filter="checkerboard(across)">
                                      <p:cBhvr>
                                        <p:cTn id="37" dur="500"/>
                                        <p:tgtEl>
                                          <p:spTgt spid="924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9237"/>
                                        </p:tgtEl>
                                        <p:attrNameLst>
                                          <p:attrName>style.visibility</p:attrName>
                                        </p:attrNameLst>
                                      </p:cBhvr>
                                      <p:to>
                                        <p:strVal val="visible"/>
                                      </p:to>
                                    </p:set>
                                    <p:anim calcmode="lin" valueType="num">
                                      <p:cBhvr additive="base">
                                        <p:cTn id="42" dur="500" fill="hold"/>
                                        <p:tgtEl>
                                          <p:spTgt spid="9237"/>
                                        </p:tgtEl>
                                        <p:attrNameLst>
                                          <p:attrName>ppt_x</p:attrName>
                                        </p:attrNameLst>
                                      </p:cBhvr>
                                      <p:tavLst>
                                        <p:tav tm="0">
                                          <p:val>
                                            <p:strVal val="0-#ppt_w/2"/>
                                          </p:val>
                                        </p:tav>
                                        <p:tav tm="100000">
                                          <p:val>
                                            <p:strVal val="#ppt_x"/>
                                          </p:val>
                                        </p:tav>
                                      </p:tavLst>
                                    </p:anim>
                                    <p:anim calcmode="lin" valueType="num">
                                      <p:cBhvr additive="base">
                                        <p:cTn id="43" dur="500" fill="hold"/>
                                        <p:tgtEl>
                                          <p:spTgt spid="9237"/>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iterate type="lt">
                                    <p:tmPct val="100000"/>
                                  </p:iterate>
                                  <p:childTnLst>
                                    <p:set>
                                      <p:cBhvr>
                                        <p:cTn id="47" dur="1" fill="hold">
                                          <p:stCondLst>
                                            <p:cond delay="0"/>
                                          </p:stCondLst>
                                        </p:cTn>
                                        <p:tgtEl>
                                          <p:spTgt spid="9241"/>
                                        </p:tgtEl>
                                        <p:attrNameLst>
                                          <p:attrName>style.visibility</p:attrName>
                                        </p:attrNameLst>
                                      </p:cBhvr>
                                      <p:to>
                                        <p:strVal val="visible"/>
                                      </p:to>
                                    </p:set>
                                    <p:anim calcmode="lin" valueType="num">
                                      <p:cBhvr additive="base">
                                        <p:cTn id="48" dur="75" fill="hold"/>
                                        <p:tgtEl>
                                          <p:spTgt spid="9241"/>
                                        </p:tgtEl>
                                        <p:attrNameLst>
                                          <p:attrName>ppt_x</p:attrName>
                                        </p:attrNameLst>
                                      </p:cBhvr>
                                      <p:tavLst>
                                        <p:tav tm="0">
                                          <p:val>
                                            <p:strVal val="0-#ppt_w/2"/>
                                          </p:val>
                                        </p:tav>
                                        <p:tav tm="100000">
                                          <p:val>
                                            <p:strVal val="#ppt_x"/>
                                          </p:val>
                                        </p:tav>
                                      </p:tavLst>
                                    </p:anim>
                                    <p:anim calcmode="lin" valueType="num">
                                      <p:cBhvr additive="base">
                                        <p:cTn id="49" dur="75" fill="hold"/>
                                        <p:tgtEl>
                                          <p:spTgt spid="92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autoUpdateAnimBg="0"/>
      <p:bldP spid="9234" grpId="0" autoUpdateAnimBg="0"/>
      <p:bldP spid="9235" grpId="0" autoUpdateAnimBg="0"/>
      <p:bldP spid="9236" grpId="0" autoUpdateAnimBg="0"/>
      <p:bldP spid="9237" grpId="0" animBg="1"/>
      <p:bldP spid="924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8195" name="Text Box 5"/>
          <p:cNvSpPr txBox="1">
            <a:spLocks noChangeArrowheads="1"/>
          </p:cNvSpPr>
          <p:nvPr/>
        </p:nvSpPr>
        <p:spPr bwMode="auto">
          <a:xfrm>
            <a:off x="304800" y="3810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5126" name="Text Box 6"/>
          <p:cNvSpPr txBox="1">
            <a:spLocks noChangeArrowheads="1"/>
          </p:cNvSpPr>
          <p:nvPr/>
        </p:nvSpPr>
        <p:spPr bwMode="auto">
          <a:xfrm>
            <a:off x="152400" y="685800"/>
            <a:ext cx="6797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  The </a:t>
            </a:r>
            <a:r>
              <a:rPr lang="en-US" sz="2000">
                <a:solidFill>
                  <a:srgbClr val="CC3300"/>
                </a:solidFill>
              </a:rPr>
              <a:t>City-State</a:t>
            </a:r>
            <a:r>
              <a:rPr lang="en-US" sz="2000" b="0" u="none"/>
              <a:t> Structure of Government</a:t>
            </a:r>
          </a:p>
        </p:txBody>
      </p:sp>
      <p:sp>
        <p:nvSpPr>
          <p:cNvPr id="5127" name="Text Box 7"/>
          <p:cNvSpPr txBox="1">
            <a:spLocks noChangeArrowheads="1"/>
          </p:cNvSpPr>
          <p:nvPr/>
        </p:nvSpPr>
        <p:spPr bwMode="auto">
          <a:xfrm>
            <a:off x="304800" y="990600"/>
            <a:ext cx="6569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A.  Although all the cities shared the same culture …</a:t>
            </a:r>
          </a:p>
        </p:txBody>
      </p:sp>
      <p:sp>
        <p:nvSpPr>
          <p:cNvPr id="5128" name="Text Box 8"/>
          <p:cNvSpPr txBox="1">
            <a:spLocks noChangeArrowheads="1"/>
          </p:cNvSpPr>
          <p:nvPr/>
        </p:nvSpPr>
        <p:spPr bwMode="auto">
          <a:xfrm>
            <a:off x="304800" y="1295400"/>
            <a:ext cx="7239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startAt="2"/>
            </a:pPr>
            <a:r>
              <a:rPr lang="en-US" sz="2000" b="0" u="none"/>
              <a:t>each city had its own government / rulers, warriors,  </a:t>
            </a:r>
          </a:p>
          <a:p>
            <a:pPr eaLnBrk="1" hangingPunct="1"/>
            <a:r>
              <a:rPr lang="en-US" sz="2000" b="0" u="none"/>
              <a:t>        it</a:t>
            </a:r>
            <a:r>
              <a:rPr lang="ja-JP" altLang="en-US" sz="2000" b="0" u="none"/>
              <a:t>’</a:t>
            </a:r>
            <a:r>
              <a:rPr lang="en-US" sz="2000" b="0" u="none"/>
              <a:t>s own patron god, and functioned like an independent country</a:t>
            </a:r>
          </a:p>
        </p:txBody>
      </p:sp>
      <p:sp>
        <p:nvSpPr>
          <p:cNvPr id="5129" name="Text Box 9"/>
          <p:cNvSpPr txBox="1">
            <a:spLocks noChangeArrowheads="1"/>
          </p:cNvSpPr>
          <p:nvPr/>
        </p:nvSpPr>
        <p:spPr bwMode="auto">
          <a:xfrm>
            <a:off x="304800" y="1905000"/>
            <a:ext cx="7315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includes within the city walls and also the surrounding farm land</a:t>
            </a:r>
          </a:p>
        </p:txBody>
      </p:sp>
      <p:sp>
        <p:nvSpPr>
          <p:cNvPr id="5130" name="AutoShape 10"/>
          <p:cNvSpPr>
            <a:spLocks/>
          </p:cNvSpPr>
          <p:nvPr/>
        </p:nvSpPr>
        <p:spPr bwMode="auto">
          <a:xfrm>
            <a:off x="7391400" y="838200"/>
            <a:ext cx="381000" cy="1447800"/>
          </a:xfrm>
          <a:prstGeom prst="rightBrace">
            <a:avLst>
              <a:gd name="adj1" fmla="val 31667"/>
              <a:gd name="adj2" fmla="val 51787"/>
            </a:avLst>
          </a:prstGeom>
          <a:noFill/>
          <a:ln w="25400">
            <a:solidFill>
              <a:srgbClr val="CC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132" name="Text Box 12"/>
          <p:cNvSpPr txBox="1">
            <a:spLocks noChangeArrowheads="1"/>
          </p:cNvSpPr>
          <p:nvPr/>
        </p:nvSpPr>
        <p:spPr bwMode="auto">
          <a:xfrm>
            <a:off x="304800" y="2209800"/>
            <a:ext cx="6950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D.  Examples include Sumerian cities of Ur, Uruk, Kish, Lagesh</a:t>
            </a:r>
          </a:p>
        </p:txBody>
      </p:sp>
      <p:sp>
        <p:nvSpPr>
          <p:cNvPr id="5133" name="Text Box 13"/>
          <p:cNvSpPr txBox="1">
            <a:spLocks noChangeArrowheads="1"/>
          </p:cNvSpPr>
          <p:nvPr/>
        </p:nvSpPr>
        <p:spPr bwMode="auto">
          <a:xfrm>
            <a:off x="304800" y="2514600"/>
            <a:ext cx="69500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E.  At center of each city was the walled temple with a </a:t>
            </a:r>
            <a:r>
              <a:rPr lang="en-US" sz="2000" b="0">
                <a:solidFill>
                  <a:srgbClr val="CC3300"/>
                </a:solidFill>
              </a:rPr>
              <a:t>ziggurat</a:t>
            </a:r>
            <a:r>
              <a:rPr lang="en-US" sz="2000" b="0" u="none"/>
              <a:t> – a massive, tiered, pyramid-shaped structure.</a:t>
            </a:r>
          </a:p>
        </p:txBody>
      </p:sp>
      <p:pic>
        <p:nvPicPr>
          <p:cNvPr id="5134" name="Picture 14" descr="http://ragz-international.com/reconstruction_u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429000"/>
            <a:ext cx="5600700" cy="317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4" name="Text Box 15"/>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
        <p:nvSpPr>
          <p:cNvPr id="5136" name="Rectangle 16"/>
          <p:cNvSpPr>
            <a:spLocks noChangeArrowheads="1"/>
          </p:cNvSpPr>
          <p:nvPr/>
        </p:nvSpPr>
        <p:spPr bwMode="auto">
          <a:xfrm>
            <a:off x="7815263" y="1062038"/>
            <a:ext cx="1285875" cy="925512"/>
          </a:xfrm>
          <a:prstGeom prst="rect">
            <a:avLst/>
          </a:prstGeom>
          <a:noFill/>
          <a:ln w="9525">
            <a:solidFill>
              <a:srgbClr val="CC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Tree>
    <p:extLst>
      <p:ext uri="{BB962C8B-B14F-4D97-AF65-F5344CB8AC3E}">
        <p14:creationId xmlns:p14="http://schemas.microsoft.com/office/powerpoint/2010/main" val="2858199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 calcmode="lin" valueType="num">
                                      <p:cBhvr additive="base">
                                        <p:cTn id="13" dur="500" fill="hold"/>
                                        <p:tgtEl>
                                          <p:spTgt spid="5127"/>
                                        </p:tgtEl>
                                        <p:attrNameLst>
                                          <p:attrName>ppt_x</p:attrName>
                                        </p:attrNameLst>
                                      </p:cBhvr>
                                      <p:tavLst>
                                        <p:tav tm="0">
                                          <p:val>
                                            <p:strVal val="0-#ppt_w/2"/>
                                          </p:val>
                                        </p:tav>
                                        <p:tav tm="100000">
                                          <p:val>
                                            <p:strVal val="#ppt_x"/>
                                          </p:val>
                                        </p:tav>
                                      </p:tavLst>
                                    </p:anim>
                                    <p:anim calcmode="lin" valueType="num">
                                      <p:cBhvr additive="base">
                                        <p:cTn id="14"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8"/>
                                        </p:tgtEl>
                                        <p:attrNameLst>
                                          <p:attrName>style.visibility</p:attrName>
                                        </p:attrNameLst>
                                      </p:cBhvr>
                                      <p:to>
                                        <p:strVal val="visible"/>
                                      </p:to>
                                    </p:set>
                                    <p:anim calcmode="lin" valueType="num">
                                      <p:cBhvr additive="base">
                                        <p:cTn id="19" dur="500" fill="hold"/>
                                        <p:tgtEl>
                                          <p:spTgt spid="5128"/>
                                        </p:tgtEl>
                                        <p:attrNameLst>
                                          <p:attrName>ppt_x</p:attrName>
                                        </p:attrNameLst>
                                      </p:cBhvr>
                                      <p:tavLst>
                                        <p:tav tm="0">
                                          <p:val>
                                            <p:strVal val="0-#ppt_w/2"/>
                                          </p:val>
                                        </p:tav>
                                        <p:tav tm="100000">
                                          <p:val>
                                            <p:strVal val="#ppt_x"/>
                                          </p:val>
                                        </p:tav>
                                      </p:tavLst>
                                    </p:anim>
                                    <p:anim calcmode="lin" valueType="num">
                                      <p:cBhvr additive="base">
                                        <p:cTn id="20"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9"/>
                                        </p:tgtEl>
                                        <p:attrNameLst>
                                          <p:attrName>style.visibility</p:attrName>
                                        </p:attrNameLst>
                                      </p:cBhvr>
                                      <p:to>
                                        <p:strVal val="visible"/>
                                      </p:to>
                                    </p:set>
                                    <p:anim calcmode="lin" valueType="num">
                                      <p:cBhvr additive="base">
                                        <p:cTn id="25" dur="500" fill="hold"/>
                                        <p:tgtEl>
                                          <p:spTgt spid="5129"/>
                                        </p:tgtEl>
                                        <p:attrNameLst>
                                          <p:attrName>ppt_x</p:attrName>
                                        </p:attrNameLst>
                                      </p:cBhvr>
                                      <p:tavLst>
                                        <p:tav tm="0">
                                          <p:val>
                                            <p:strVal val="0-#ppt_w/2"/>
                                          </p:val>
                                        </p:tav>
                                        <p:tav tm="100000">
                                          <p:val>
                                            <p:strVal val="#ppt_x"/>
                                          </p:val>
                                        </p:tav>
                                      </p:tavLst>
                                    </p:anim>
                                    <p:anim calcmode="lin" valueType="num">
                                      <p:cBhvr additive="base">
                                        <p:cTn id="26"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30"/>
                                        </p:tgtEl>
                                        <p:attrNameLst>
                                          <p:attrName>style.visibility</p:attrName>
                                        </p:attrNameLst>
                                      </p:cBhvr>
                                      <p:to>
                                        <p:strVal val="visible"/>
                                      </p:to>
                                    </p:set>
                                    <p:anim calcmode="lin" valueType="num">
                                      <p:cBhvr additive="base">
                                        <p:cTn id="31" dur="500" fill="hold"/>
                                        <p:tgtEl>
                                          <p:spTgt spid="5130"/>
                                        </p:tgtEl>
                                        <p:attrNameLst>
                                          <p:attrName>ppt_x</p:attrName>
                                        </p:attrNameLst>
                                      </p:cBhvr>
                                      <p:tavLst>
                                        <p:tav tm="0">
                                          <p:val>
                                            <p:strVal val="0-#ppt_w/2"/>
                                          </p:val>
                                        </p:tav>
                                        <p:tav tm="100000">
                                          <p:val>
                                            <p:strVal val="#ppt_x"/>
                                          </p:val>
                                        </p:tav>
                                      </p:tavLst>
                                    </p:anim>
                                    <p:anim calcmode="lin" valueType="num">
                                      <p:cBhvr additive="base">
                                        <p:cTn id="32" dur="500" fill="hold"/>
                                        <p:tgtEl>
                                          <p:spTgt spid="513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36"/>
                                        </p:tgtEl>
                                        <p:attrNameLst>
                                          <p:attrName>style.visibility</p:attrName>
                                        </p:attrNameLst>
                                      </p:cBhvr>
                                      <p:to>
                                        <p:strVal val="visible"/>
                                      </p:to>
                                    </p:set>
                                    <p:anim calcmode="lin" valueType="num">
                                      <p:cBhvr additive="base">
                                        <p:cTn id="37" dur="500" fill="hold"/>
                                        <p:tgtEl>
                                          <p:spTgt spid="5136"/>
                                        </p:tgtEl>
                                        <p:attrNameLst>
                                          <p:attrName>ppt_x</p:attrName>
                                        </p:attrNameLst>
                                      </p:cBhvr>
                                      <p:tavLst>
                                        <p:tav tm="0">
                                          <p:val>
                                            <p:strVal val="0-#ppt_w/2"/>
                                          </p:val>
                                        </p:tav>
                                        <p:tav tm="100000">
                                          <p:val>
                                            <p:strVal val="#ppt_x"/>
                                          </p:val>
                                        </p:tav>
                                      </p:tavLst>
                                    </p:anim>
                                    <p:anim calcmode="lin" valueType="num">
                                      <p:cBhvr additive="base">
                                        <p:cTn id="38" dur="500" fill="hold"/>
                                        <p:tgtEl>
                                          <p:spTgt spid="513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32"/>
                                        </p:tgtEl>
                                        <p:attrNameLst>
                                          <p:attrName>style.visibility</p:attrName>
                                        </p:attrNameLst>
                                      </p:cBhvr>
                                      <p:to>
                                        <p:strVal val="visible"/>
                                      </p:to>
                                    </p:set>
                                    <p:anim calcmode="lin" valueType="num">
                                      <p:cBhvr additive="base">
                                        <p:cTn id="43" dur="500" fill="hold"/>
                                        <p:tgtEl>
                                          <p:spTgt spid="5132"/>
                                        </p:tgtEl>
                                        <p:attrNameLst>
                                          <p:attrName>ppt_x</p:attrName>
                                        </p:attrNameLst>
                                      </p:cBhvr>
                                      <p:tavLst>
                                        <p:tav tm="0">
                                          <p:val>
                                            <p:strVal val="0-#ppt_w/2"/>
                                          </p:val>
                                        </p:tav>
                                        <p:tav tm="100000">
                                          <p:val>
                                            <p:strVal val="#ppt_x"/>
                                          </p:val>
                                        </p:tav>
                                      </p:tavLst>
                                    </p:anim>
                                    <p:anim calcmode="lin" valueType="num">
                                      <p:cBhvr additive="base">
                                        <p:cTn id="44"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33"/>
                                        </p:tgtEl>
                                        <p:attrNameLst>
                                          <p:attrName>style.visibility</p:attrName>
                                        </p:attrNameLst>
                                      </p:cBhvr>
                                      <p:to>
                                        <p:strVal val="visible"/>
                                      </p:to>
                                    </p:set>
                                    <p:anim calcmode="lin" valueType="num">
                                      <p:cBhvr additive="base">
                                        <p:cTn id="49" dur="500" fill="hold"/>
                                        <p:tgtEl>
                                          <p:spTgt spid="5133"/>
                                        </p:tgtEl>
                                        <p:attrNameLst>
                                          <p:attrName>ppt_x</p:attrName>
                                        </p:attrNameLst>
                                      </p:cBhvr>
                                      <p:tavLst>
                                        <p:tav tm="0">
                                          <p:val>
                                            <p:strVal val="0-#ppt_w/2"/>
                                          </p:val>
                                        </p:tav>
                                        <p:tav tm="100000">
                                          <p:val>
                                            <p:strVal val="#ppt_x"/>
                                          </p:val>
                                        </p:tav>
                                      </p:tavLst>
                                    </p:anim>
                                    <p:anim calcmode="lin" valueType="num">
                                      <p:cBhvr additive="base">
                                        <p:cTn id="50"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5134"/>
                                        </p:tgtEl>
                                        <p:attrNameLst>
                                          <p:attrName>style.visibility</p:attrName>
                                        </p:attrNameLst>
                                      </p:cBhvr>
                                      <p:to>
                                        <p:strVal val="visible"/>
                                      </p:to>
                                    </p:set>
                                    <p:animEffect transition="in" filter="box(in)">
                                      <p:cBhvr>
                                        <p:cTn id="55"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P spid="5127" grpId="0" autoUpdateAnimBg="0"/>
      <p:bldP spid="5128" grpId="0" autoUpdateAnimBg="0"/>
      <p:bldP spid="5129" grpId="0" autoUpdateAnimBg="0"/>
      <p:bldP spid="5130" grpId="0" animBg="1"/>
      <p:bldP spid="5132" grpId="0" autoUpdateAnimBg="0"/>
      <p:bldP spid="5133" grpId="0" autoUpdateAnimBg="0"/>
      <p:bldP spid="513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home\twloessin\School\Pics\ZigguratQues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8724900" cy="618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Picture 4" descr="D:\home\twloessin\School\Pics\ziggurat_at_u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
            <a:ext cx="91440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Text Box 5"/>
          <p:cNvSpPr txBox="1">
            <a:spLocks noChangeArrowheads="1"/>
          </p:cNvSpPr>
          <p:nvPr/>
        </p:nvSpPr>
        <p:spPr bwMode="auto">
          <a:xfrm>
            <a:off x="0" y="6126163"/>
            <a:ext cx="8702675"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u="none">
                <a:solidFill>
                  <a:srgbClr val="663300"/>
                </a:solidFill>
              </a:rPr>
              <a:t>The Ziggurat at Ur was first excavated by British archaeologist Woolley in 1923.</a:t>
            </a:r>
            <a:r>
              <a:rPr lang="en-US" sz="2400" u="none">
                <a:solidFill>
                  <a:srgbClr val="663300"/>
                </a:solidFill>
              </a:rPr>
              <a:t> </a:t>
            </a:r>
          </a:p>
          <a:p>
            <a:pPr eaLnBrk="1" hangingPunct="1"/>
            <a:r>
              <a:rPr lang="en-US" u="none">
                <a:solidFill>
                  <a:srgbClr val="663300"/>
                </a:solidFill>
              </a:rPr>
              <a:t>The Iraqi Directorate of Antiquities restored its lower stages in the 1980s.</a:t>
            </a:r>
            <a:endParaRPr lang="en-US" sz="2400" u="none">
              <a:solidFill>
                <a:srgbClr val="663300"/>
              </a:solidFill>
            </a:endParaRPr>
          </a:p>
        </p:txBody>
      </p:sp>
    </p:spTree>
    <p:extLst>
      <p:ext uri="{BB962C8B-B14F-4D97-AF65-F5344CB8AC3E}">
        <p14:creationId xmlns:p14="http://schemas.microsoft.com/office/powerpoint/2010/main" val="3360433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0-#ppt_w/2"/>
                                          </p:val>
                                        </p:tav>
                                        <p:tav tm="100000">
                                          <p:val>
                                            <p:strVal val="#ppt_x"/>
                                          </p:val>
                                        </p:tav>
                                      </p:tavLst>
                                    </p:anim>
                                    <p:anim calcmode="lin" valueType="num">
                                      <p:cBhvr additive="base">
                                        <p:cTn id="14"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10245"/>
                                        </p:tgtEl>
                                        <p:attrNameLst>
                                          <p:attrName>style.visibility</p:attrName>
                                        </p:attrNameLst>
                                      </p:cBhvr>
                                      <p:to>
                                        <p:strVal val="visible"/>
                                      </p:to>
                                    </p:set>
                                    <p:anim calcmode="lin" valueType="num">
                                      <p:cBhvr additive="base">
                                        <p:cTn id="19" dur="75" fill="hold"/>
                                        <p:tgtEl>
                                          <p:spTgt spid="10245"/>
                                        </p:tgtEl>
                                        <p:attrNameLst>
                                          <p:attrName>ppt_x</p:attrName>
                                        </p:attrNameLst>
                                      </p:cBhvr>
                                      <p:tavLst>
                                        <p:tav tm="0">
                                          <p:val>
                                            <p:strVal val="0-#ppt_w/2"/>
                                          </p:val>
                                        </p:tav>
                                        <p:tav tm="100000">
                                          <p:val>
                                            <p:strVal val="#ppt_x"/>
                                          </p:val>
                                        </p:tav>
                                      </p:tavLst>
                                    </p:anim>
                                    <p:anim calcmode="lin" valueType="num">
                                      <p:cBhvr additive="base">
                                        <p:cTn id="20" dur="75" fill="hold"/>
                                        <p:tgtEl>
                                          <p:spTgt spid="10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10243" name="Text Box 3"/>
          <p:cNvSpPr txBox="1">
            <a:spLocks noChangeArrowheads="1"/>
          </p:cNvSpPr>
          <p:nvPr/>
        </p:nvSpPr>
        <p:spPr bwMode="auto">
          <a:xfrm>
            <a:off x="304800" y="3810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10244" name="Text Box 4"/>
          <p:cNvSpPr txBox="1">
            <a:spLocks noChangeArrowheads="1"/>
          </p:cNvSpPr>
          <p:nvPr/>
        </p:nvSpPr>
        <p:spPr bwMode="auto">
          <a:xfrm>
            <a:off x="152400" y="685800"/>
            <a:ext cx="6797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  The </a:t>
            </a:r>
            <a:r>
              <a:rPr lang="en-US" sz="2000">
                <a:solidFill>
                  <a:srgbClr val="CC3300"/>
                </a:solidFill>
              </a:rPr>
              <a:t>City-State</a:t>
            </a:r>
            <a:r>
              <a:rPr lang="en-US" sz="2000" b="0" u="none"/>
              <a:t> Structure of Government</a:t>
            </a:r>
          </a:p>
        </p:txBody>
      </p:sp>
      <p:sp>
        <p:nvSpPr>
          <p:cNvPr id="10245" name="Text Box 5"/>
          <p:cNvSpPr txBox="1">
            <a:spLocks noChangeArrowheads="1"/>
          </p:cNvSpPr>
          <p:nvPr/>
        </p:nvSpPr>
        <p:spPr bwMode="auto">
          <a:xfrm>
            <a:off x="304800" y="990600"/>
            <a:ext cx="6569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A.  Although all the cities shared the same culture …</a:t>
            </a:r>
          </a:p>
        </p:txBody>
      </p:sp>
      <p:sp>
        <p:nvSpPr>
          <p:cNvPr id="10246" name="Text Box 6"/>
          <p:cNvSpPr txBox="1">
            <a:spLocks noChangeArrowheads="1"/>
          </p:cNvSpPr>
          <p:nvPr/>
        </p:nvSpPr>
        <p:spPr bwMode="auto">
          <a:xfrm>
            <a:off x="304800" y="1295400"/>
            <a:ext cx="7239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startAt="2"/>
            </a:pPr>
            <a:r>
              <a:rPr lang="en-US" sz="2000" b="0" u="none"/>
              <a:t>each city had its own government / rulers, warriors,  </a:t>
            </a:r>
          </a:p>
          <a:p>
            <a:pPr eaLnBrk="1" hangingPunct="1"/>
            <a:r>
              <a:rPr lang="en-US" sz="2000" b="0" u="none"/>
              <a:t>        it</a:t>
            </a:r>
            <a:r>
              <a:rPr lang="ja-JP" altLang="en-US" sz="2000" b="0" u="none"/>
              <a:t>’</a:t>
            </a:r>
            <a:r>
              <a:rPr lang="en-US" sz="2000" b="0" u="none"/>
              <a:t>s own patron god, and functioned like an independent country</a:t>
            </a:r>
          </a:p>
        </p:txBody>
      </p:sp>
      <p:sp>
        <p:nvSpPr>
          <p:cNvPr id="10247" name="Text Box 7"/>
          <p:cNvSpPr txBox="1">
            <a:spLocks noChangeArrowheads="1"/>
          </p:cNvSpPr>
          <p:nvPr/>
        </p:nvSpPr>
        <p:spPr bwMode="auto">
          <a:xfrm>
            <a:off x="304800" y="1905000"/>
            <a:ext cx="7315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includes within the city walls and also the surrounding farm land</a:t>
            </a:r>
          </a:p>
        </p:txBody>
      </p:sp>
      <p:sp>
        <p:nvSpPr>
          <p:cNvPr id="10248" name="AutoShape 8"/>
          <p:cNvSpPr>
            <a:spLocks/>
          </p:cNvSpPr>
          <p:nvPr/>
        </p:nvSpPr>
        <p:spPr bwMode="auto">
          <a:xfrm>
            <a:off x="7391400" y="838200"/>
            <a:ext cx="381000" cy="1447800"/>
          </a:xfrm>
          <a:prstGeom prst="rightBrace">
            <a:avLst>
              <a:gd name="adj1" fmla="val 31667"/>
              <a:gd name="adj2" fmla="val 51787"/>
            </a:avLst>
          </a:prstGeom>
          <a:noFill/>
          <a:ln w="25400">
            <a:solidFill>
              <a:srgbClr val="CC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49" name="Text Box 10"/>
          <p:cNvSpPr txBox="1">
            <a:spLocks noChangeArrowheads="1"/>
          </p:cNvSpPr>
          <p:nvPr/>
        </p:nvSpPr>
        <p:spPr bwMode="auto">
          <a:xfrm>
            <a:off x="304800" y="2209800"/>
            <a:ext cx="6950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D.  Examples include Sumerian cities of Ur, Uruk, Kish, Lagesh</a:t>
            </a:r>
          </a:p>
        </p:txBody>
      </p:sp>
      <p:sp>
        <p:nvSpPr>
          <p:cNvPr id="10250" name="Text Box 11"/>
          <p:cNvSpPr txBox="1">
            <a:spLocks noChangeArrowheads="1"/>
          </p:cNvSpPr>
          <p:nvPr/>
        </p:nvSpPr>
        <p:spPr bwMode="auto">
          <a:xfrm>
            <a:off x="304800" y="2514600"/>
            <a:ext cx="69500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800100" indent="-342900" eaLnBrk="0" hangingPunct="0">
              <a:defRPr b="1" u="sng">
                <a:solidFill>
                  <a:schemeClr val="tx1"/>
                </a:solidFill>
                <a:latin typeface="Times New Roman" charset="0"/>
                <a:ea typeface="ＭＳ Ｐゴシック" charset="0"/>
              </a:defRPr>
            </a:lvl2pPr>
            <a:lvl3pPr marL="1257300" indent="-342900" eaLnBrk="0" hangingPunct="0">
              <a:defRPr b="1" u="sng">
                <a:solidFill>
                  <a:schemeClr val="tx1"/>
                </a:solidFill>
                <a:latin typeface="Times New Roman" charset="0"/>
                <a:ea typeface="ＭＳ Ｐゴシック" charset="0"/>
              </a:defRPr>
            </a:lvl3pPr>
            <a:lvl4pPr marL="1714500" indent="-342900" eaLnBrk="0" hangingPunct="0">
              <a:defRPr b="1" u="sng">
                <a:solidFill>
                  <a:schemeClr val="tx1"/>
                </a:solidFill>
                <a:latin typeface="Times New Roman" charset="0"/>
                <a:ea typeface="ＭＳ Ｐゴシック" charset="0"/>
              </a:defRPr>
            </a:lvl4pPr>
            <a:lvl5pPr marL="2171700" indent="-342900" eaLnBrk="0" hangingPunct="0">
              <a:defRPr b="1" u="sng">
                <a:solidFill>
                  <a:schemeClr val="tx1"/>
                </a:solidFill>
                <a:latin typeface="Times New Roman" charset="0"/>
                <a:ea typeface="ＭＳ Ｐゴシック" charset="0"/>
              </a:defRPr>
            </a:lvl5pPr>
            <a:lvl6pPr marL="2628900" indent="-342900" eaLnBrk="0" fontAlgn="base" hangingPunct="0">
              <a:spcBef>
                <a:spcPct val="0"/>
              </a:spcBef>
              <a:spcAft>
                <a:spcPct val="0"/>
              </a:spcAft>
              <a:defRPr b="1" u="sng">
                <a:solidFill>
                  <a:schemeClr val="tx1"/>
                </a:solidFill>
                <a:latin typeface="Times New Roman" charset="0"/>
                <a:ea typeface="ＭＳ Ｐゴシック" charset="0"/>
              </a:defRPr>
            </a:lvl6pPr>
            <a:lvl7pPr marL="3086100" indent="-342900" eaLnBrk="0" fontAlgn="base" hangingPunct="0">
              <a:spcBef>
                <a:spcPct val="0"/>
              </a:spcBef>
              <a:spcAft>
                <a:spcPct val="0"/>
              </a:spcAft>
              <a:defRPr b="1" u="sng">
                <a:solidFill>
                  <a:schemeClr val="tx1"/>
                </a:solidFill>
                <a:latin typeface="Times New Roman" charset="0"/>
                <a:ea typeface="ＭＳ Ｐゴシック" charset="0"/>
              </a:defRPr>
            </a:lvl7pPr>
            <a:lvl8pPr marL="3543300" indent="-342900" eaLnBrk="0" fontAlgn="base" hangingPunct="0">
              <a:spcBef>
                <a:spcPct val="0"/>
              </a:spcBef>
              <a:spcAft>
                <a:spcPct val="0"/>
              </a:spcAft>
              <a:defRPr b="1" u="sng">
                <a:solidFill>
                  <a:schemeClr val="tx1"/>
                </a:solidFill>
                <a:latin typeface="Times New Roman" charset="0"/>
                <a:ea typeface="ＭＳ Ｐゴシック" charset="0"/>
              </a:defRPr>
            </a:lvl8pPr>
            <a:lvl9pPr marL="4000500" indent="-3429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startAt="5"/>
            </a:pPr>
            <a:r>
              <a:rPr lang="en-US" sz="2000" b="0" u="none"/>
              <a:t>At center of each city was the walled temple with a </a:t>
            </a:r>
          </a:p>
          <a:p>
            <a:pPr eaLnBrk="1" hangingPunct="1"/>
            <a:r>
              <a:rPr lang="en-US" sz="2000" u="none">
                <a:solidFill>
                  <a:srgbClr val="CC3300"/>
                </a:solidFill>
              </a:rPr>
              <a:t>        </a:t>
            </a:r>
            <a:r>
              <a:rPr lang="en-US" sz="2000">
                <a:solidFill>
                  <a:srgbClr val="CC3300"/>
                </a:solidFill>
              </a:rPr>
              <a:t>ziggurat</a:t>
            </a:r>
            <a:r>
              <a:rPr lang="en-US" sz="2000" u="none"/>
              <a:t> – </a:t>
            </a:r>
            <a:r>
              <a:rPr lang="en-US" sz="2000" u="none">
                <a:solidFill>
                  <a:schemeClr val="accent2"/>
                </a:solidFill>
              </a:rPr>
              <a:t>a massive, tiered, pyramid-shaped structure.</a:t>
            </a:r>
          </a:p>
        </p:txBody>
      </p:sp>
      <p:pic>
        <p:nvPicPr>
          <p:cNvPr id="10251" name="Picture 12" descr="http://ragz-international.com/reconstruction_u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79825"/>
            <a:ext cx="5600700" cy="317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2" name="Text Box 13"/>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
        <p:nvSpPr>
          <p:cNvPr id="11278" name="Text Box 14"/>
          <p:cNvSpPr txBox="1">
            <a:spLocks noChangeArrowheads="1"/>
          </p:cNvSpPr>
          <p:nvPr/>
        </p:nvSpPr>
        <p:spPr bwMode="auto">
          <a:xfrm>
            <a:off x="304800" y="3124200"/>
            <a:ext cx="6950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F.  Powerful priests held much political power in the beginning.</a:t>
            </a:r>
          </a:p>
        </p:txBody>
      </p:sp>
      <p:pic>
        <p:nvPicPr>
          <p:cNvPr id="11279" name="Picture 15" descr="D:\home\twloessin\School\Pics\BasRelief_Go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17925"/>
            <a:ext cx="5562600"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80" name="Text Box 16"/>
          <p:cNvSpPr txBox="1">
            <a:spLocks noChangeArrowheads="1"/>
          </p:cNvSpPr>
          <p:nvPr/>
        </p:nvSpPr>
        <p:spPr bwMode="auto">
          <a:xfrm>
            <a:off x="5486400" y="3810000"/>
            <a:ext cx="3657600" cy="238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i="1" u="none">
                <a:solidFill>
                  <a:srgbClr val="333399"/>
                </a:solidFill>
                <a:latin typeface="Arial" charset="0"/>
              </a:rPr>
              <a:t>Right: </a:t>
            </a:r>
            <a:r>
              <a:rPr lang="en-US" sz="1600" b="0" u="none">
                <a:solidFill>
                  <a:srgbClr val="333399"/>
                </a:solidFill>
                <a:latin typeface="Arial" charset="0"/>
              </a:rPr>
              <a:t>Standing nude </a:t>
            </a:r>
          </a:p>
          <a:p>
            <a:pPr eaLnBrk="1" hangingPunct="1"/>
            <a:r>
              <a:rPr lang="en-US" sz="1600" b="0" u="none">
                <a:solidFill>
                  <a:srgbClr val="333399"/>
                </a:solidFill>
                <a:latin typeface="Arial" charset="0"/>
              </a:rPr>
              <a:t>"priest-king," </a:t>
            </a:r>
          </a:p>
          <a:p>
            <a:pPr eaLnBrk="1" hangingPunct="1"/>
            <a:r>
              <a:rPr lang="en-US" sz="1600" b="0" u="none">
                <a:solidFill>
                  <a:srgbClr val="333399"/>
                </a:solidFill>
                <a:latin typeface="Arial" charset="0"/>
              </a:rPr>
              <a:t>ca. 3300–3000 B.C.; </a:t>
            </a:r>
          </a:p>
          <a:p>
            <a:pPr eaLnBrk="1" hangingPunct="1"/>
            <a:r>
              <a:rPr lang="en-US" sz="1600" b="0" u="none">
                <a:solidFill>
                  <a:srgbClr val="333399"/>
                </a:solidFill>
                <a:latin typeface="Arial" charset="0"/>
              </a:rPr>
              <a:t>Uruk.</a:t>
            </a:r>
          </a:p>
          <a:p>
            <a:pPr eaLnBrk="1" hangingPunct="1"/>
            <a:endParaRPr lang="en-US" b="0" u="none">
              <a:solidFill>
                <a:schemeClr val="accent2"/>
              </a:solidFill>
              <a:latin typeface="Arial" charset="0"/>
            </a:endParaRPr>
          </a:p>
          <a:p>
            <a:pPr eaLnBrk="1" hangingPunct="1"/>
            <a:r>
              <a:rPr lang="en-US" b="0" i="1" u="none">
                <a:solidFill>
                  <a:schemeClr val="accent2"/>
                </a:solidFill>
                <a:latin typeface="Arial" charset="0"/>
              </a:rPr>
              <a:t>Left:</a:t>
            </a:r>
            <a:r>
              <a:rPr lang="en-US" b="0" u="none">
                <a:solidFill>
                  <a:schemeClr val="accent2"/>
                </a:solidFill>
                <a:latin typeface="Arial" charset="0"/>
              </a:rPr>
              <a:t>  </a:t>
            </a:r>
            <a:r>
              <a:rPr lang="en-US" sz="1600" b="0" u="none">
                <a:solidFill>
                  <a:schemeClr val="accent2"/>
                </a:solidFill>
                <a:latin typeface="Arial" charset="0"/>
              </a:rPr>
              <a:t>Bas-relief </a:t>
            </a:r>
          </a:p>
          <a:p>
            <a:pPr eaLnBrk="1" hangingPunct="1"/>
            <a:r>
              <a:rPr lang="en-US" sz="1600" b="0" u="none">
                <a:solidFill>
                  <a:schemeClr val="accent2"/>
                </a:solidFill>
                <a:latin typeface="Arial" charset="0"/>
              </a:rPr>
              <a:t>depicting priests </a:t>
            </a:r>
          </a:p>
          <a:p>
            <a:pPr eaLnBrk="1" hangingPunct="1"/>
            <a:r>
              <a:rPr lang="en-US" sz="1600" b="0" u="none">
                <a:solidFill>
                  <a:schemeClr val="accent2"/>
                </a:solidFill>
                <a:latin typeface="Arial" charset="0"/>
              </a:rPr>
              <a:t>intervening between </a:t>
            </a:r>
          </a:p>
          <a:p>
            <a:pPr eaLnBrk="1" hangingPunct="1"/>
            <a:r>
              <a:rPr lang="en-US" sz="1600" b="0" u="none">
                <a:solidFill>
                  <a:schemeClr val="accent2"/>
                </a:solidFill>
                <a:latin typeface="Arial" charset="0"/>
              </a:rPr>
              <a:t>worshipers and gods.</a:t>
            </a:r>
          </a:p>
        </p:txBody>
      </p:sp>
      <p:sp>
        <p:nvSpPr>
          <p:cNvPr id="10256" name="Rectangle 17"/>
          <p:cNvSpPr>
            <a:spLocks noChangeArrowheads="1"/>
          </p:cNvSpPr>
          <p:nvPr/>
        </p:nvSpPr>
        <p:spPr bwMode="auto">
          <a:xfrm>
            <a:off x="7815263" y="1062038"/>
            <a:ext cx="1285875" cy="925512"/>
          </a:xfrm>
          <a:prstGeom prst="rect">
            <a:avLst/>
          </a:prstGeom>
          <a:noFill/>
          <a:ln w="9525">
            <a:solidFill>
              <a:srgbClr val="CC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pic>
        <p:nvPicPr>
          <p:cNvPr id="11283" name="Picture 19" descr="http://www.metmuseum.org/explore/First_Cities/images/008AR4.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8100" y="2286000"/>
            <a:ext cx="14859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64883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1278"/>
                                        </p:tgtEl>
                                        <p:attrNameLst>
                                          <p:attrName>style.visibility</p:attrName>
                                        </p:attrNameLst>
                                      </p:cBhvr>
                                      <p:to>
                                        <p:strVal val="visible"/>
                                      </p:to>
                                    </p:set>
                                    <p:anim calcmode="lin" valueType="num">
                                      <p:cBhvr additive="base">
                                        <p:cTn id="7" dur="75" fill="hold"/>
                                        <p:tgtEl>
                                          <p:spTgt spid="11278"/>
                                        </p:tgtEl>
                                        <p:attrNameLst>
                                          <p:attrName>ppt_x</p:attrName>
                                        </p:attrNameLst>
                                      </p:cBhvr>
                                      <p:tavLst>
                                        <p:tav tm="0">
                                          <p:val>
                                            <p:strVal val="0-#ppt_w/2"/>
                                          </p:val>
                                        </p:tav>
                                        <p:tav tm="100000">
                                          <p:val>
                                            <p:strVal val="#ppt_x"/>
                                          </p:val>
                                        </p:tav>
                                      </p:tavLst>
                                    </p:anim>
                                    <p:anim calcmode="lin" valueType="num">
                                      <p:cBhvr additive="base">
                                        <p:cTn id="8" dur="75" fill="hold"/>
                                        <p:tgtEl>
                                          <p:spTgt spid="112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283"/>
                                        </p:tgtEl>
                                        <p:attrNameLst>
                                          <p:attrName>style.visibility</p:attrName>
                                        </p:attrNameLst>
                                      </p:cBhvr>
                                      <p:to>
                                        <p:strVal val="visible"/>
                                      </p:to>
                                    </p:set>
                                    <p:anim calcmode="lin" valueType="num">
                                      <p:cBhvr additive="base">
                                        <p:cTn id="13" dur="500" fill="hold"/>
                                        <p:tgtEl>
                                          <p:spTgt spid="11283"/>
                                        </p:tgtEl>
                                        <p:attrNameLst>
                                          <p:attrName>ppt_x</p:attrName>
                                        </p:attrNameLst>
                                      </p:cBhvr>
                                      <p:tavLst>
                                        <p:tav tm="0">
                                          <p:val>
                                            <p:strVal val="0-#ppt_w/2"/>
                                          </p:val>
                                        </p:tav>
                                        <p:tav tm="100000">
                                          <p:val>
                                            <p:strVal val="#ppt_x"/>
                                          </p:val>
                                        </p:tav>
                                      </p:tavLst>
                                    </p:anim>
                                    <p:anim calcmode="lin" valueType="num">
                                      <p:cBhvr additive="base">
                                        <p:cTn id="14" dur="500" fill="hold"/>
                                        <p:tgtEl>
                                          <p:spTgt spid="1128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80"/>
                                        </p:tgtEl>
                                        <p:attrNameLst>
                                          <p:attrName>style.visibility</p:attrName>
                                        </p:attrNameLst>
                                      </p:cBhvr>
                                      <p:to>
                                        <p:strVal val="visible"/>
                                      </p:to>
                                    </p:set>
                                    <p:anim calcmode="lin" valueType="num">
                                      <p:cBhvr additive="base">
                                        <p:cTn id="19" dur="500" fill="hold"/>
                                        <p:tgtEl>
                                          <p:spTgt spid="11280"/>
                                        </p:tgtEl>
                                        <p:attrNameLst>
                                          <p:attrName>ppt_x</p:attrName>
                                        </p:attrNameLst>
                                      </p:cBhvr>
                                      <p:tavLst>
                                        <p:tav tm="0">
                                          <p:val>
                                            <p:strVal val="0-#ppt_w/2"/>
                                          </p:val>
                                        </p:tav>
                                        <p:tav tm="100000">
                                          <p:val>
                                            <p:strVal val="#ppt_x"/>
                                          </p:val>
                                        </p:tav>
                                      </p:tavLst>
                                    </p:anim>
                                    <p:anim calcmode="lin" valueType="num">
                                      <p:cBhvr additive="base">
                                        <p:cTn id="20" dur="500" fill="hold"/>
                                        <p:tgtEl>
                                          <p:spTgt spid="1128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1279"/>
                                        </p:tgtEl>
                                        <p:attrNameLst>
                                          <p:attrName>style.visibility</p:attrName>
                                        </p:attrNameLst>
                                      </p:cBhvr>
                                      <p:to>
                                        <p:strVal val="visible"/>
                                      </p:to>
                                    </p:set>
                                    <p:anim calcmode="lin" valueType="num">
                                      <p:cBhvr additive="base">
                                        <p:cTn id="25" dur="500" fill="hold"/>
                                        <p:tgtEl>
                                          <p:spTgt spid="11279"/>
                                        </p:tgtEl>
                                        <p:attrNameLst>
                                          <p:attrName>ppt_x</p:attrName>
                                        </p:attrNameLst>
                                      </p:cBhvr>
                                      <p:tavLst>
                                        <p:tav tm="0">
                                          <p:val>
                                            <p:strVal val="0-#ppt_w/2"/>
                                          </p:val>
                                        </p:tav>
                                        <p:tav tm="100000">
                                          <p:val>
                                            <p:strVal val="#ppt_x"/>
                                          </p:val>
                                        </p:tav>
                                      </p:tavLst>
                                    </p:anim>
                                    <p:anim calcmode="lin" valueType="num">
                                      <p:cBhvr additive="base">
                                        <p:cTn id="26" dur="500" fill="hold"/>
                                        <p:tgtEl>
                                          <p:spTgt spid="11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autoUpdateAnimBg="0"/>
      <p:bldP spid="1128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11267" name="Text Box 3"/>
          <p:cNvSpPr txBox="1">
            <a:spLocks noChangeArrowheads="1"/>
          </p:cNvSpPr>
          <p:nvPr/>
        </p:nvSpPr>
        <p:spPr bwMode="auto">
          <a:xfrm>
            <a:off x="304800" y="3810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11268" name="Text Box 4"/>
          <p:cNvSpPr txBox="1">
            <a:spLocks noChangeArrowheads="1"/>
          </p:cNvSpPr>
          <p:nvPr/>
        </p:nvSpPr>
        <p:spPr bwMode="auto">
          <a:xfrm>
            <a:off x="152400" y="685800"/>
            <a:ext cx="6797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  The </a:t>
            </a:r>
            <a:r>
              <a:rPr lang="en-US" sz="2000">
                <a:solidFill>
                  <a:srgbClr val="CC3300"/>
                </a:solidFill>
              </a:rPr>
              <a:t>City-State</a:t>
            </a:r>
            <a:r>
              <a:rPr lang="en-US" sz="2000" b="0" u="none"/>
              <a:t> Structure of Government</a:t>
            </a:r>
          </a:p>
        </p:txBody>
      </p:sp>
      <p:sp>
        <p:nvSpPr>
          <p:cNvPr id="11269" name="Text Box 5"/>
          <p:cNvSpPr txBox="1">
            <a:spLocks noChangeArrowheads="1"/>
          </p:cNvSpPr>
          <p:nvPr/>
        </p:nvSpPr>
        <p:spPr bwMode="auto">
          <a:xfrm>
            <a:off x="304800" y="990600"/>
            <a:ext cx="6569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A.  Although all the cities shared the same culture …</a:t>
            </a:r>
          </a:p>
        </p:txBody>
      </p:sp>
      <p:sp>
        <p:nvSpPr>
          <p:cNvPr id="11270" name="Text Box 6"/>
          <p:cNvSpPr txBox="1">
            <a:spLocks noChangeArrowheads="1"/>
          </p:cNvSpPr>
          <p:nvPr/>
        </p:nvSpPr>
        <p:spPr bwMode="auto">
          <a:xfrm>
            <a:off x="304800" y="1295400"/>
            <a:ext cx="7239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startAt="2"/>
            </a:pPr>
            <a:r>
              <a:rPr lang="en-US" sz="2000" b="0" u="none"/>
              <a:t>each city had its own government / rulers, warriors,  </a:t>
            </a:r>
          </a:p>
          <a:p>
            <a:pPr eaLnBrk="1" hangingPunct="1"/>
            <a:r>
              <a:rPr lang="en-US" sz="2000" b="0" u="none"/>
              <a:t>        it</a:t>
            </a:r>
            <a:r>
              <a:rPr lang="ja-JP" altLang="en-US" sz="2000" b="0" u="none"/>
              <a:t>’</a:t>
            </a:r>
            <a:r>
              <a:rPr lang="en-US" sz="2000" b="0" u="none"/>
              <a:t>s own patron god, and functioned like an independent country</a:t>
            </a:r>
          </a:p>
        </p:txBody>
      </p:sp>
      <p:sp>
        <p:nvSpPr>
          <p:cNvPr id="11271" name="Text Box 7"/>
          <p:cNvSpPr txBox="1">
            <a:spLocks noChangeArrowheads="1"/>
          </p:cNvSpPr>
          <p:nvPr/>
        </p:nvSpPr>
        <p:spPr bwMode="auto">
          <a:xfrm>
            <a:off x="304800" y="1905000"/>
            <a:ext cx="7315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includes within the city walls and also the surrounding farm land</a:t>
            </a:r>
          </a:p>
        </p:txBody>
      </p:sp>
      <p:sp>
        <p:nvSpPr>
          <p:cNvPr id="11272" name="AutoShape 8"/>
          <p:cNvSpPr>
            <a:spLocks/>
          </p:cNvSpPr>
          <p:nvPr/>
        </p:nvSpPr>
        <p:spPr bwMode="auto">
          <a:xfrm>
            <a:off x="7391400" y="838200"/>
            <a:ext cx="381000" cy="1447800"/>
          </a:xfrm>
          <a:prstGeom prst="rightBrace">
            <a:avLst>
              <a:gd name="adj1" fmla="val 31667"/>
              <a:gd name="adj2" fmla="val 51787"/>
            </a:avLst>
          </a:prstGeom>
          <a:noFill/>
          <a:ln w="25400">
            <a:solidFill>
              <a:srgbClr val="CC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273" name="Rectangle 9"/>
          <p:cNvSpPr>
            <a:spLocks noChangeArrowheads="1"/>
          </p:cNvSpPr>
          <p:nvPr/>
        </p:nvSpPr>
        <p:spPr bwMode="auto">
          <a:xfrm>
            <a:off x="7815263" y="1062038"/>
            <a:ext cx="1285875" cy="925512"/>
          </a:xfrm>
          <a:prstGeom prst="rect">
            <a:avLst/>
          </a:prstGeom>
          <a:noFill/>
          <a:ln w="9525">
            <a:solidFill>
              <a:srgbClr val="CC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11274" name="Text Box 10"/>
          <p:cNvSpPr txBox="1">
            <a:spLocks noChangeArrowheads="1"/>
          </p:cNvSpPr>
          <p:nvPr/>
        </p:nvSpPr>
        <p:spPr bwMode="auto">
          <a:xfrm>
            <a:off x="304800" y="2209800"/>
            <a:ext cx="6950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D.  Examples include Sumerian cities of Ur, Uruk, Kish, Lagesh</a:t>
            </a:r>
          </a:p>
        </p:txBody>
      </p:sp>
      <p:sp>
        <p:nvSpPr>
          <p:cNvPr id="11275" name="Text Box 11"/>
          <p:cNvSpPr txBox="1">
            <a:spLocks noChangeArrowheads="1"/>
          </p:cNvSpPr>
          <p:nvPr/>
        </p:nvSpPr>
        <p:spPr bwMode="auto">
          <a:xfrm>
            <a:off x="304800" y="2514600"/>
            <a:ext cx="69500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E.  At center of each city was the walled temple with a ziggurat – a massive, tiered, pyramid-shaped structure.</a:t>
            </a:r>
          </a:p>
        </p:txBody>
      </p:sp>
      <p:sp>
        <p:nvSpPr>
          <p:cNvPr id="11276" name="Text Box 13"/>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
        <p:nvSpPr>
          <p:cNvPr id="11277" name="Text Box 14"/>
          <p:cNvSpPr txBox="1">
            <a:spLocks noChangeArrowheads="1"/>
          </p:cNvSpPr>
          <p:nvPr/>
        </p:nvSpPr>
        <p:spPr bwMode="auto">
          <a:xfrm>
            <a:off x="304800" y="3124200"/>
            <a:ext cx="6950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F.  Powerful priests held much political power in the beginning.</a:t>
            </a:r>
          </a:p>
        </p:txBody>
      </p:sp>
      <p:sp>
        <p:nvSpPr>
          <p:cNvPr id="12305" name="Text Box 17"/>
          <p:cNvSpPr txBox="1">
            <a:spLocks noChangeArrowheads="1"/>
          </p:cNvSpPr>
          <p:nvPr/>
        </p:nvSpPr>
        <p:spPr bwMode="auto">
          <a:xfrm>
            <a:off x="304800" y="3505200"/>
            <a:ext cx="7239000"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G. Military commanders eventually became ruler / monarch </a:t>
            </a:r>
          </a:p>
          <a:p>
            <a:pPr eaLnBrk="1" hangingPunct="1"/>
            <a:r>
              <a:rPr lang="en-US" sz="2000" b="0" u="none"/>
              <a:t>     - then began passing rule to their own heirs, </a:t>
            </a:r>
          </a:p>
          <a:p>
            <a:pPr eaLnBrk="1" hangingPunct="1"/>
            <a:r>
              <a:rPr lang="en-US" sz="2000" b="0" u="none"/>
              <a:t>       creating a new structure of government called a</a:t>
            </a:r>
          </a:p>
          <a:p>
            <a:pPr eaLnBrk="1" hangingPunct="1"/>
            <a:r>
              <a:rPr lang="en-US" sz="2000" b="0" u="none"/>
              <a:t>     </a:t>
            </a:r>
            <a:r>
              <a:rPr lang="en-US" sz="2000">
                <a:solidFill>
                  <a:srgbClr val="CC3300"/>
                </a:solidFill>
              </a:rPr>
              <a:t>Dynasty</a:t>
            </a:r>
            <a:r>
              <a:rPr lang="en-US" sz="2000" b="0" u="none"/>
              <a:t> </a:t>
            </a:r>
            <a:r>
              <a:rPr lang="en-US" sz="2000" b="0" u="none">
                <a:solidFill>
                  <a:schemeClr val="accent2"/>
                </a:solidFill>
              </a:rPr>
              <a:t>– a series of rulers descending from a single family line. </a:t>
            </a:r>
          </a:p>
          <a:p>
            <a:pPr eaLnBrk="1" hangingPunct="1"/>
            <a:r>
              <a:rPr lang="en-US" sz="2000" b="0" u="none">
                <a:solidFill>
                  <a:schemeClr val="accent2"/>
                </a:solidFill>
              </a:rPr>
              <a:t>  </a:t>
            </a:r>
          </a:p>
        </p:txBody>
      </p:sp>
      <p:sp>
        <p:nvSpPr>
          <p:cNvPr id="12306" name="AutoShape 18"/>
          <p:cNvSpPr>
            <a:spLocks/>
          </p:cNvSpPr>
          <p:nvPr/>
        </p:nvSpPr>
        <p:spPr bwMode="auto">
          <a:xfrm>
            <a:off x="7239000" y="4267200"/>
            <a:ext cx="381000" cy="685800"/>
          </a:xfrm>
          <a:prstGeom prst="rightBrace">
            <a:avLst>
              <a:gd name="adj1" fmla="val 15000"/>
              <a:gd name="adj2" fmla="val 51787"/>
            </a:avLst>
          </a:prstGeom>
          <a:noFill/>
          <a:ln w="25400">
            <a:solidFill>
              <a:srgbClr val="CC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307" name="Rectangle 19"/>
          <p:cNvSpPr>
            <a:spLocks noChangeArrowheads="1"/>
          </p:cNvSpPr>
          <p:nvPr/>
        </p:nvSpPr>
        <p:spPr bwMode="auto">
          <a:xfrm>
            <a:off x="7620000" y="4191000"/>
            <a:ext cx="1285875" cy="925513"/>
          </a:xfrm>
          <a:prstGeom prst="rect">
            <a:avLst/>
          </a:prstGeom>
          <a:noFill/>
          <a:ln w="9525">
            <a:solidFill>
              <a:srgbClr val="CC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11281" name="Rectangle 20"/>
          <p:cNvSpPr>
            <a:spLocks noGrp="1" noChangeArrowheads="1"/>
          </p:cNvSpPr>
          <p:nvPr>
            <p:ph type="title" idx="4294967295"/>
          </p:nvPr>
        </p:nvSpPr>
        <p:spPr/>
        <p:txBody>
          <a:bodyPr/>
          <a:lstStyle/>
          <a:p>
            <a:pPr eaLnBrk="1" hangingPunct="1"/>
            <a:r>
              <a:rPr lang="en-US">
                <a:latin typeface="Times New Roman" charset="0"/>
              </a:rPr>
              <a:t> </a:t>
            </a:r>
          </a:p>
        </p:txBody>
      </p:sp>
      <p:pic>
        <p:nvPicPr>
          <p:cNvPr id="12309" name="Picture 21" descr="A Sumerian horsema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76800"/>
            <a:ext cx="1785938"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10" name="Text Box 22"/>
          <p:cNvSpPr txBox="1">
            <a:spLocks noChangeArrowheads="1"/>
          </p:cNvSpPr>
          <p:nvPr/>
        </p:nvSpPr>
        <p:spPr bwMode="auto">
          <a:xfrm>
            <a:off x="1828800" y="5181600"/>
            <a:ext cx="7102475" cy="1300163"/>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400" b="0" u="none">
                <a:solidFill>
                  <a:srgbClr val="333399"/>
                </a:solidFill>
                <a:latin typeface="Monotype Corsiva" charset="0"/>
              </a:rPr>
              <a:t>           Historians wonder…</a:t>
            </a:r>
          </a:p>
          <a:p>
            <a:pPr eaLnBrk="1" hangingPunct="1"/>
            <a:r>
              <a:rPr lang="en-US" b="0" u="none">
                <a:solidFill>
                  <a:srgbClr val="333399"/>
                </a:solidFill>
              </a:rPr>
              <a:t>Did the Sumerians develop this new type of government on their own, or did they learn and adopt it only after contact with other peoples – </a:t>
            </a:r>
          </a:p>
          <a:p>
            <a:pPr eaLnBrk="1" hangingPunct="1"/>
            <a:r>
              <a:rPr lang="en-US" b="0" u="none">
                <a:solidFill>
                  <a:srgbClr val="333399"/>
                </a:solidFill>
              </a:rPr>
              <a:t>cultural diffusion?</a:t>
            </a:r>
          </a:p>
        </p:txBody>
      </p:sp>
      <p:pic>
        <p:nvPicPr>
          <p:cNvPr id="12311" name="Picture 23" descr="D:\home\twloessin\My Pictures\question mar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5181600"/>
            <a:ext cx="617538"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70314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2309"/>
                                        </p:tgtEl>
                                        <p:attrNameLst>
                                          <p:attrName>style.visibility</p:attrName>
                                        </p:attrNameLst>
                                      </p:cBhvr>
                                      <p:to>
                                        <p:strVal val="visible"/>
                                      </p:to>
                                    </p:set>
                                    <p:anim calcmode="lin" valueType="num">
                                      <p:cBhvr additive="base">
                                        <p:cTn id="7" dur="5000" fill="hold"/>
                                        <p:tgtEl>
                                          <p:spTgt spid="12309"/>
                                        </p:tgtEl>
                                        <p:attrNameLst>
                                          <p:attrName>ppt_x</p:attrName>
                                        </p:attrNameLst>
                                      </p:cBhvr>
                                      <p:tavLst>
                                        <p:tav tm="0">
                                          <p:val>
                                            <p:strVal val="#ppt_x"/>
                                          </p:val>
                                        </p:tav>
                                        <p:tav tm="100000">
                                          <p:val>
                                            <p:strVal val="#ppt_x"/>
                                          </p:val>
                                        </p:tav>
                                      </p:tavLst>
                                    </p:anim>
                                    <p:anim calcmode="lin" valueType="num">
                                      <p:cBhvr additive="base">
                                        <p:cTn id="8" dur="5000" fill="hold"/>
                                        <p:tgtEl>
                                          <p:spTgt spid="123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05"/>
                                        </p:tgtEl>
                                        <p:attrNameLst>
                                          <p:attrName>style.visibility</p:attrName>
                                        </p:attrNameLst>
                                      </p:cBhvr>
                                      <p:to>
                                        <p:strVal val="visible"/>
                                      </p:to>
                                    </p:set>
                                    <p:anim calcmode="lin" valueType="num">
                                      <p:cBhvr additive="base">
                                        <p:cTn id="13" dur="500" fill="hold"/>
                                        <p:tgtEl>
                                          <p:spTgt spid="12305"/>
                                        </p:tgtEl>
                                        <p:attrNameLst>
                                          <p:attrName>ppt_x</p:attrName>
                                        </p:attrNameLst>
                                      </p:cBhvr>
                                      <p:tavLst>
                                        <p:tav tm="0">
                                          <p:val>
                                            <p:strVal val="0-#ppt_w/2"/>
                                          </p:val>
                                        </p:tav>
                                        <p:tav tm="100000">
                                          <p:val>
                                            <p:strVal val="#ppt_x"/>
                                          </p:val>
                                        </p:tav>
                                      </p:tavLst>
                                    </p:anim>
                                    <p:anim calcmode="lin" valueType="num">
                                      <p:cBhvr additive="base">
                                        <p:cTn id="14" dur="500" fill="hold"/>
                                        <p:tgtEl>
                                          <p:spTgt spid="1230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06"/>
                                        </p:tgtEl>
                                        <p:attrNameLst>
                                          <p:attrName>style.visibility</p:attrName>
                                        </p:attrNameLst>
                                      </p:cBhvr>
                                      <p:to>
                                        <p:strVal val="visible"/>
                                      </p:to>
                                    </p:set>
                                    <p:anim calcmode="lin" valueType="num">
                                      <p:cBhvr additive="base">
                                        <p:cTn id="19" dur="500" fill="hold"/>
                                        <p:tgtEl>
                                          <p:spTgt spid="12306"/>
                                        </p:tgtEl>
                                        <p:attrNameLst>
                                          <p:attrName>ppt_x</p:attrName>
                                        </p:attrNameLst>
                                      </p:cBhvr>
                                      <p:tavLst>
                                        <p:tav tm="0">
                                          <p:val>
                                            <p:strVal val="0-#ppt_w/2"/>
                                          </p:val>
                                        </p:tav>
                                        <p:tav tm="100000">
                                          <p:val>
                                            <p:strVal val="#ppt_x"/>
                                          </p:val>
                                        </p:tav>
                                      </p:tavLst>
                                    </p:anim>
                                    <p:anim calcmode="lin" valueType="num">
                                      <p:cBhvr additive="base">
                                        <p:cTn id="20" dur="500" fill="hold"/>
                                        <p:tgtEl>
                                          <p:spTgt spid="1230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307"/>
                                        </p:tgtEl>
                                        <p:attrNameLst>
                                          <p:attrName>style.visibility</p:attrName>
                                        </p:attrNameLst>
                                      </p:cBhvr>
                                      <p:to>
                                        <p:strVal val="visible"/>
                                      </p:to>
                                    </p:set>
                                    <p:anim calcmode="lin" valueType="num">
                                      <p:cBhvr additive="base">
                                        <p:cTn id="25" dur="500" fill="hold"/>
                                        <p:tgtEl>
                                          <p:spTgt spid="12307"/>
                                        </p:tgtEl>
                                        <p:attrNameLst>
                                          <p:attrName>ppt_x</p:attrName>
                                        </p:attrNameLst>
                                      </p:cBhvr>
                                      <p:tavLst>
                                        <p:tav tm="0">
                                          <p:val>
                                            <p:strVal val="0-#ppt_w/2"/>
                                          </p:val>
                                        </p:tav>
                                        <p:tav tm="100000">
                                          <p:val>
                                            <p:strVal val="#ppt_x"/>
                                          </p:val>
                                        </p:tav>
                                      </p:tavLst>
                                    </p:anim>
                                    <p:anim calcmode="lin" valueType="num">
                                      <p:cBhvr additive="base">
                                        <p:cTn id="26" dur="500" fill="hold"/>
                                        <p:tgtEl>
                                          <p:spTgt spid="1230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311"/>
                                        </p:tgtEl>
                                        <p:attrNameLst>
                                          <p:attrName>style.visibility</p:attrName>
                                        </p:attrNameLst>
                                      </p:cBhvr>
                                      <p:to>
                                        <p:strVal val="visible"/>
                                      </p:to>
                                    </p:set>
                                    <p:anim calcmode="lin" valueType="num">
                                      <p:cBhvr additive="base">
                                        <p:cTn id="31" dur="500" fill="hold"/>
                                        <p:tgtEl>
                                          <p:spTgt spid="12311"/>
                                        </p:tgtEl>
                                        <p:attrNameLst>
                                          <p:attrName>ppt_x</p:attrName>
                                        </p:attrNameLst>
                                      </p:cBhvr>
                                      <p:tavLst>
                                        <p:tav tm="0">
                                          <p:val>
                                            <p:strVal val="0-#ppt_w/2"/>
                                          </p:val>
                                        </p:tav>
                                        <p:tav tm="100000">
                                          <p:val>
                                            <p:strVal val="#ppt_x"/>
                                          </p:val>
                                        </p:tav>
                                      </p:tavLst>
                                    </p:anim>
                                    <p:anim calcmode="lin" valueType="num">
                                      <p:cBhvr additive="base">
                                        <p:cTn id="32" dur="500" fill="hold"/>
                                        <p:tgtEl>
                                          <p:spTgt spid="123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310"/>
                                        </p:tgtEl>
                                        <p:attrNameLst>
                                          <p:attrName>style.visibility</p:attrName>
                                        </p:attrNameLst>
                                      </p:cBhvr>
                                      <p:to>
                                        <p:strVal val="visible"/>
                                      </p:to>
                                    </p:set>
                                    <p:anim calcmode="lin" valueType="num">
                                      <p:cBhvr additive="base">
                                        <p:cTn id="37" dur="500" fill="hold"/>
                                        <p:tgtEl>
                                          <p:spTgt spid="12310"/>
                                        </p:tgtEl>
                                        <p:attrNameLst>
                                          <p:attrName>ppt_x</p:attrName>
                                        </p:attrNameLst>
                                      </p:cBhvr>
                                      <p:tavLst>
                                        <p:tav tm="0">
                                          <p:val>
                                            <p:strVal val="0-#ppt_w/2"/>
                                          </p:val>
                                        </p:tav>
                                        <p:tav tm="100000">
                                          <p:val>
                                            <p:strVal val="#ppt_x"/>
                                          </p:val>
                                        </p:tav>
                                      </p:tavLst>
                                    </p:anim>
                                    <p:anim calcmode="lin" valueType="num">
                                      <p:cBhvr additive="base">
                                        <p:cTn id="38" dur="500" fill="hold"/>
                                        <p:tgtEl>
                                          <p:spTgt spid="123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autoUpdateAnimBg="0"/>
      <p:bldP spid="12306" grpId="0" animBg="1"/>
      <p:bldP spid="12307" grpId="0" animBg="1" autoUpdateAnimBg="0"/>
      <p:bldP spid="1231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friesian.com/images/maps/civiliz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84363"/>
            <a:ext cx="8077200" cy="4973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Text Box 3"/>
          <p:cNvSpPr txBox="1">
            <a:spLocks noChangeArrowheads="1"/>
          </p:cNvSpPr>
          <p:nvPr/>
        </p:nvSpPr>
        <p:spPr bwMode="auto">
          <a:xfrm>
            <a:off x="0" y="0"/>
            <a:ext cx="8991600"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a:solidFill>
                  <a:srgbClr val="CC3300"/>
                </a:solidFill>
              </a:rPr>
              <a:t>Cultural diffusion</a:t>
            </a:r>
            <a:r>
              <a:rPr lang="en-US" sz="2000" b="0" u="none"/>
              <a:t> is </a:t>
            </a:r>
            <a:r>
              <a:rPr lang="en-US" sz="2000" b="0" u="none">
                <a:solidFill>
                  <a:schemeClr val="accent2"/>
                </a:solidFill>
              </a:rPr>
              <a:t>the spread of elements of one culture to another people,</a:t>
            </a:r>
          </a:p>
          <a:p>
            <a:pPr eaLnBrk="1" hangingPunct="1"/>
            <a:r>
              <a:rPr lang="en-US" sz="2000" b="0" u="none">
                <a:solidFill>
                  <a:schemeClr val="accent2"/>
                </a:solidFill>
              </a:rPr>
              <a:t>                                                 generally through trade.</a:t>
            </a:r>
          </a:p>
          <a:p>
            <a:pPr eaLnBrk="1" hangingPunct="1"/>
            <a:endParaRPr lang="en-US" b="0" u="none">
              <a:solidFill>
                <a:schemeClr val="accent2"/>
              </a:solidFill>
            </a:endParaRPr>
          </a:p>
          <a:p>
            <a:pPr eaLnBrk="1" hangingPunct="1"/>
            <a:r>
              <a:rPr lang="en-US" b="0" u="none"/>
              <a:t>Take the spread of writing.  Similarities between the pictograms of Egyptian hieroglyphics, Sumerian cuneiform, and the Indus script are striking.</a:t>
            </a:r>
          </a:p>
          <a:p>
            <a:pPr eaLnBrk="1" hangingPunct="1"/>
            <a:endParaRPr lang="en-US" b="0" u="none"/>
          </a:p>
        </p:txBody>
      </p:sp>
      <p:sp>
        <p:nvSpPr>
          <p:cNvPr id="18436" name="Text Box 4"/>
          <p:cNvSpPr txBox="1">
            <a:spLocks noChangeArrowheads="1"/>
          </p:cNvSpPr>
          <p:nvPr/>
        </p:nvSpPr>
        <p:spPr bwMode="auto">
          <a:xfrm>
            <a:off x="609600" y="1447800"/>
            <a:ext cx="7848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000" u="none">
                <a:solidFill>
                  <a:schemeClr val="accent1"/>
                </a:solidFill>
              </a:rPr>
              <a:t>Can you give examples of cultural diffusion in your society today?</a:t>
            </a:r>
          </a:p>
        </p:txBody>
      </p:sp>
      <p:pic>
        <p:nvPicPr>
          <p:cNvPr id="18437" name="Picture 5" descr="D:\home\twloessin\My Pictures\question mar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71600"/>
            <a:ext cx="617538"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4" name="Rectangle 6"/>
          <p:cNvSpPr>
            <a:spLocks noGrp="1" noChangeArrowheads="1"/>
          </p:cNvSpPr>
          <p:nvPr>
            <p:ph type="title" idx="4294967295"/>
          </p:nvPr>
        </p:nvSpPr>
        <p:spPr/>
        <p:txBody>
          <a:bodyPr/>
          <a:lstStyle/>
          <a:p>
            <a:pPr eaLnBrk="1" hangingPunct="1"/>
            <a:r>
              <a:rPr lang="en-US">
                <a:latin typeface="Times New Roman" charset="0"/>
              </a:rPr>
              <a:t> </a:t>
            </a:r>
          </a:p>
        </p:txBody>
      </p:sp>
      <p:sp>
        <p:nvSpPr>
          <p:cNvPr id="12295" name="Text Box 7"/>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4153426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75" fill="hold"/>
                                        <p:tgtEl>
                                          <p:spTgt spid="18435"/>
                                        </p:tgtEl>
                                        <p:attrNameLst>
                                          <p:attrName>ppt_x</p:attrName>
                                        </p:attrNameLst>
                                      </p:cBhvr>
                                      <p:tavLst>
                                        <p:tav tm="0">
                                          <p:val>
                                            <p:strVal val="0-#ppt_w/2"/>
                                          </p:val>
                                        </p:tav>
                                        <p:tav tm="100000">
                                          <p:val>
                                            <p:strVal val="#ppt_x"/>
                                          </p:val>
                                        </p:tav>
                                      </p:tavLst>
                                    </p:anim>
                                    <p:anim calcmode="lin" valueType="num">
                                      <p:cBhvr additive="base">
                                        <p:cTn id="8" dur="75"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barn(inHorizontal)">
                                      <p:cBhvr>
                                        <p:cTn id="13" dur="500"/>
                                        <p:tgtEl>
                                          <p:spTgt spid="1843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8437"/>
                                        </p:tgtEl>
                                        <p:attrNameLst>
                                          <p:attrName>style.visibility</p:attrName>
                                        </p:attrNameLst>
                                      </p:cBhvr>
                                      <p:to>
                                        <p:strVal val="visible"/>
                                      </p:to>
                                    </p:set>
                                    <p:anim calcmode="lin" valueType="num">
                                      <p:cBhvr additive="base">
                                        <p:cTn id="18" dur="500" fill="hold"/>
                                        <p:tgtEl>
                                          <p:spTgt spid="18437"/>
                                        </p:tgtEl>
                                        <p:attrNameLst>
                                          <p:attrName>ppt_x</p:attrName>
                                        </p:attrNameLst>
                                      </p:cBhvr>
                                      <p:tavLst>
                                        <p:tav tm="0">
                                          <p:val>
                                            <p:strVal val="0-#ppt_w/2"/>
                                          </p:val>
                                        </p:tav>
                                        <p:tav tm="100000">
                                          <p:val>
                                            <p:strVal val="#ppt_x"/>
                                          </p:val>
                                        </p:tav>
                                      </p:tavLst>
                                    </p:anim>
                                    <p:anim calcmode="lin" valueType="num">
                                      <p:cBhvr additive="base">
                                        <p:cTn id="19" dur="500" fill="hold"/>
                                        <p:tgtEl>
                                          <p:spTgt spid="184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iterate type="lt">
                                    <p:tmPct val="100000"/>
                                  </p:iterate>
                                  <p:childTnLst>
                                    <p:set>
                                      <p:cBhvr>
                                        <p:cTn id="23" dur="1" fill="hold">
                                          <p:stCondLst>
                                            <p:cond delay="0"/>
                                          </p:stCondLst>
                                        </p:cTn>
                                        <p:tgtEl>
                                          <p:spTgt spid="18436"/>
                                        </p:tgtEl>
                                        <p:attrNameLst>
                                          <p:attrName>style.visibility</p:attrName>
                                        </p:attrNameLst>
                                      </p:cBhvr>
                                      <p:to>
                                        <p:strVal val="visible"/>
                                      </p:to>
                                    </p:set>
                                    <p:anim calcmode="lin" valueType="num">
                                      <p:cBhvr additive="base">
                                        <p:cTn id="24" dur="75" fill="hold"/>
                                        <p:tgtEl>
                                          <p:spTgt spid="18436"/>
                                        </p:tgtEl>
                                        <p:attrNameLst>
                                          <p:attrName>ppt_x</p:attrName>
                                        </p:attrNameLst>
                                      </p:cBhvr>
                                      <p:tavLst>
                                        <p:tav tm="0">
                                          <p:val>
                                            <p:strVal val="0-#ppt_w/2"/>
                                          </p:val>
                                        </p:tav>
                                        <p:tav tm="100000">
                                          <p:val>
                                            <p:strVal val="#ppt_x"/>
                                          </p:val>
                                        </p:tav>
                                      </p:tavLst>
                                    </p:anim>
                                    <p:anim calcmode="lin" valueType="num">
                                      <p:cBhvr additive="base">
                                        <p:cTn id="25" dur="75"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13315" name="Text Box 3"/>
          <p:cNvSpPr txBox="1">
            <a:spLocks noChangeArrowheads="1"/>
          </p:cNvSpPr>
          <p:nvPr/>
        </p:nvSpPr>
        <p:spPr bwMode="auto">
          <a:xfrm>
            <a:off x="304800" y="381000"/>
            <a:ext cx="816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13316" name="Text Box 4"/>
          <p:cNvSpPr txBox="1">
            <a:spLocks noChangeArrowheads="1"/>
          </p:cNvSpPr>
          <p:nvPr/>
        </p:nvSpPr>
        <p:spPr bwMode="auto">
          <a:xfrm>
            <a:off x="152400" y="685800"/>
            <a:ext cx="6797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  The </a:t>
            </a:r>
            <a:r>
              <a:rPr lang="en-US" sz="2000">
                <a:solidFill>
                  <a:srgbClr val="CC3300"/>
                </a:solidFill>
              </a:rPr>
              <a:t>City-State</a:t>
            </a:r>
            <a:r>
              <a:rPr lang="en-US" sz="2000" b="0" u="none"/>
              <a:t> Structure of Government</a:t>
            </a:r>
          </a:p>
        </p:txBody>
      </p:sp>
      <p:sp>
        <p:nvSpPr>
          <p:cNvPr id="13317" name="Text Box 5"/>
          <p:cNvSpPr txBox="1">
            <a:spLocks noChangeArrowheads="1"/>
          </p:cNvSpPr>
          <p:nvPr/>
        </p:nvSpPr>
        <p:spPr bwMode="auto">
          <a:xfrm>
            <a:off x="304800" y="990600"/>
            <a:ext cx="6569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A.  Although all the cities shared the same culture …</a:t>
            </a:r>
          </a:p>
        </p:txBody>
      </p:sp>
      <p:sp>
        <p:nvSpPr>
          <p:cNvPr id="13318" name="Text Box 6"/>
          <p:cNvSpPr txBox="1">
            <a:spLocks noChangeArrowheads="1"/>
          </p:cNvSpPr>
          <p:nvPr/>
        </p:nvSpPr>
        <p:spPr bwMode="auto">
          <a:xfrm>
            <a:off x="304800" y="1295400"/>
            <a:ext cx="7239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startAt="2"/>
            </a:pPr>
            <a:r>
              <a:rPr lang="en-US" sz="2000" b="0" u="none"/>
              <a:t>each city had its own government / rulers, warriors,  </a:t>
            </a:r>
          </a:p>
          <a:p>
            <a:pPr eaLnBrk="1" hangingPunct="1"/>
            <a:r>
              <a:rPr lang="en-US" sz="2000" b="0" u="none"/>
              <a:t>        it</a:t>
            </a:r>
            <a:r>
              <a:rPr lang="ja-JP" altLang="en-US" sz="2000" b="0" u="none"/>
              <a:t>’</a:t>
            </a:r>
            <a:r>
              <a:rPr lang="en-US" sz="2000" b="0" u="none"/>
              <a:t>s own patron god, and functioned like an independent country</a:t>
            </a:r>
          </a:p>
        </p:txBody>
      </p:sp>
      <p:sp>
        <p:nvSpPr>
          <p:cNvPr id="13319" name="Text Box 7"/>
          <p:cNvSpPr txBox="1">
            <a:spLocks noChangeArrowheads="1"/>
          </p:cNvSpPr>
          <p:nvPr/>
        </p:nvSpPr>
        <p:spPr bwMode="auto">
          <a:xfrm>
            <a:off x="304800" y="1905000"/>
            <a:ext cx="7315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includes within the city walls and also the surrounding farm land</a:t>
            </a:r>
          </a:p>
        </p:txBody>
      </p:sp>
      <p:sp>
        <p:nvSpPr>
          <p:cNvPr id="13320" name="Text Box 10"/>
          <p:cNvSpPr txBox="1">
            <a:spLocks noChangeArrowheads="1"/>
          </p:cNvSpPr>
          <p:nvPr/>
        </p:nvSpPr>
        <p:spPr bwMode="auto">
          <a:xfrm>
            <a:off x="304800" y="2209800"/>
            <a:ext cx="6950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D.  Examples include Sumerian cities of Ur, Uruk, Kish, Lagesh</a:t>
            </a:r>
          </a:p>
        </p:txBody>
      </p:sp>
      <p:sp>
        <p:nvSpPr>
          <p:cNvPr id="13321" name="Text Box 11"/>
          <p:cNvSpPr txBox="1">
            <a:spLocks noChangeArrowheads="1"/>
          </p:cNvSpPr>
          <p:nvPr/>
        </p:nvSpPr>
        <p:spPr bwMode="auto">
          <a:xfrm>
            <a:off x="304800" y="2514600"/>
            <a:ext cx="69500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E.  At center of each city was the walled temple with a ziggurat – a massive, tiered, pyramid-shaped structure.</a:t>
            </a:r>
          </a:p>
        </p:txBody>
      </p:sp>
      <p:sp>
        <p:nvSpPr>
          <p:cNvPr id="13322" name="Text Box 12"/>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
        <p:nvSpPr>
          <p:cNvPr id="13323" name="Text Box 13"/>
          <p:cNvSpPr txBox="1">
            <a:spLocks noChangeArrowheads="1"/>
          </p:cNvSpPr>
          <p:nvPr/>
        </p:nvSpPr>
        <p:spPr bwMode="auto">
          <a:xfrm>
            <a:off x="304800" y="3124200"/>
            <a:ext cx="6950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F.  Powerful priests held much political power in the beginning.</a:t>
            </a:r>
          </a:p>
        </p:txBody>
      </p:sp>
      <p:sp>
        <p:nvSpPr>
          <p:cNvPr id="13324" name="Text Box 14"/>
          <p:cNvSpPr txBox="1">
            <a:spLocks noChangeArrowheads="1"/>
          </p:cNvSpPr>
          <p:nvPr/>
        </p:nvSpPr>
        <p:spPr bwMode="auto">
          <a:xfrm>
            <a:off x="304800" y="3505200"/>
            <a:ext cx="7239000"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G. Military commanders eventually became ruler / monarch </a:t>
            </a:r>
          </a:p>
          <a:p>
            <a:pPr eaLnBrk="1" hangingPunct="1"/>
            <a:r>
              <a:rPr lang="en-US" sz="2000" b="0" u="none"/>
              <a:t>     - then began passing rule to their own heirs, </a:t>
            </a:r>
          </a:p>
          <a:p>
            <a:pPr eaLnBrk="1" hangingPunct="1"/>
            <a:r>
              <a:rPr lang="en-US" sz="2000" b="0" u="none"/>
              <a:t>       creating a new structure of government called a</a:t>
            </a:r>
          </a:p>
          <a:p>
            <a:pPr eaLnBrk="1" hangingPunct="1"/>
            <a:r>
              <a:rPr lang="en-US" sz="2000" b="0" u="none"/>
              <a:t>     </a:t>
            </a:r>
            <a:r>
              <a:rPr lang="en-US" sz="2000">
                <a:solidFill>
                  <a:srgbClr val="CC3300"/>
                </a:solidFill>
              </a:rPr>
              <a:t>Dynasty</a:t>
            </a:r>
            <a:r>
              <a:rPr lang="en-US" sz="2000" b="0" u="none"/>
              <a:t> </a:t>
            </a:r>
            <a:r>
              <a:rPr lang="en-US" sz="2000" b="0" u="none">
                <a:solidFill>
                  <a:schemeClr val="accent2"/>
                </a:solidFill>
              </a:rPr>
              <a:t>– a series of rulers descending from a single family line.</a:t>
            </a:r>
            <a:r>
              <a:rPr lang="en-US" sz="2000" b="0" u="none"/>
              <a:t> </a:t>
            </a:r>
          </a:p>
          <a:p>
            <a:pPr eaLnBrk="1" hangingPunct="1"/>
            <a:r>
              <a:rPr lang="en-US" sz="2000" b="0" u="none"/>
              <a:t>  </a:t>
            </a:r>
          </a:p>
        </p:txBody>
      </p:sp>
      <p:sp>
        <p:nvSpPr>
          <p:cNvPr id="13329" name="Text Box 17"/>
          <p:cNvSpPr txBox="1">
            <a:spLocks noChangeArrowheads="1"/>
          </p:cNvSpPr>
          <p:nvPr/>
        </p:nvSpPr>
        <p:spPr bwMode="auto">
          <a:xfrm>
            <a:off x="381000" y="4800600"/>
            <a:ext cx="76962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startAt="8"/>
            </a:pPr>
            <a:r>
              <a:rPr lang="en-US" sz="2000" b="0" u="none"/>
              <a:t>Through their trade with neighboring peoples, the Sumerians </a:t>
            </a:r>
          </a:p>
          <a:p>
            <a:pPr eaLnBrk="1" hangingPunct="1"/>
            <a:r>
              <a:rPr lang="en-US" sz="2000" b="0" u="none"/>
              <a:t>        spread their new innovations.  This is </a:t>
            </a:r>
            <a:r>
              <a:rPr lang="en-US" sz="2000">
                <a:solidFill>
                  <a:srgbClr val="CC3300"/>
                </a:solidFill>
              </a:rPr>
              <a:t>cultural diffusion</a:t>
            </a:r>
            <a:r>
              <a:rPr lang="en-US" sz="2000" b="0" u="none"/>
              <a:t> </a:t>
            </a:r>
            <a:r>
              <a:rPr lang="en-US" sz="2000" b="0" u="none">
                <a:solidFill>
                  <a:schemeClr val="accent2"/>
                </a:solidFill>
              </a:rPr>
              <a:t>– the</a:t>
            </a:r>
          </a:p>
          <a:p>
            <a:pPr eaLnBrk="1" hangingPunct="1"/>
            <a:r>
              <a:rPr lang="en-US" sz="2000" b="0" u="none">
                <a:solidFill>
                  <a:schemeClr val="accent2"/>
                </a:solidFill>
              </a:rPr>
              <a:t>        spread of one culture</a:t>
            </a:r>
            <a:r>
              <a:rPr lang="ja-JP" altLang="en-US" sz="2000" b="0" u="none">
                <a:solidFill>
                  <a:schemeClr val="accent2"/>
                </a:solidFill>
              </a:rPr>
              <a:t>’</a:t>
            </a:r>
            <a:r>
              <a:rPr lang="en-US" sz="2000" b="0" u="none">
                <a:solidFill>
                  <a:schemeClr val="accent2"/>
                </a:solidFill>
              </a:rPr>
              <a:t>s ideas, products, traditions, beliefs etc. </a:t>
            </a:r>
          </a:p>
          <a:p>
            <a:pPr eaLnBrk="1" hangingPunct="1"/>
            <a:r>
              <a:rPr lang="en-US" sz="2000" b="0" u="none">
                <a:solidFill>
                  <a:schemeClr val="accent2"/>
                </a:solidFill>
              </a:rPr>
              <a:t>        to another people.</a:t>
            </a:r>
          </a:p>
        </p:txBody>
      </p:sp>
      <p:sp>
        <p:nvSpPr>
          <p:cNvPr id="13330" name="Text Box 18"/>
          <p:cNvSpPr txBox="1">
            <a:spLocks noChangeArrowheads="1"/>
          </p:cNvSpPr>
          <p:nvPr/>
        </p:nvSpPr>
        <p:spPr bwMode="auto">
          <a:xfrm>
            <a:off x="685800" y="6096000"/>
            <a:ext cx="8245475" cy="366713"/>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i="1" u="none">
                <a:solidFill>
                  <a:srgbClr val="333399"/>
                </a:solidFill>
              </a:rPr>
              <a:t>Let</a:t>
            </a:r>
            <a:r>
              <a:rPr lang="ja-JP" altLang="en-US" i="1" u="none">
                <a:solidFill>
                  <a:srgbClr val="333399"/>
                </a:solidFill>
              </a:rPr>
              <a:t>’</a:t>
            </a:r>
            <a:r>
              <a:rPr lang="en-US" i="1" u="none">
                <a:solidFill>
                  <a:srgbClr val="333399"/>
                </a:solidFill>
              </a:rPr>
              <a:t>s now examine Sumerian beliefs and other elements of their culture.</a:t>
            </a:r>
          </a:p>
        </p:txBody>
      </p:sp>
    </p:spTree>
    <p:extLst>
      <p:ext uri="{BB962C8B-B14F-4D97-AF65-F5344CB8AC3E}">
        <p14:creationId xmlns:p14="http://schemas.microsoft.com/office/powerpoint/2010/main" val="3985273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29"/>
                                        </p:tgtEl>
                                        <p:attrNameLst>
                                          <p:attrName>style.visibility</p:attrName>
                                        </p:attrNameLst>
                                      </p:cBhvr>
                                      <p:to>
                                        <p:strVal val="visible"/>
                                      </p:to>
                                    </p:set>
                                    <p:anim calcmode="lin" valueType="num">
                                      <p:cBhvr additive="base">
                                        <p:cTn id="7" dur="500" fill="hold"/>
                                        <p:tgtEl>
                                          <p:spTgt spid="13329"/>
                                        </p:tgtEl>
                                        <p:attrNameLst>
                                          <p:attrName>ppt_x</p:attrName>
                                        </p:attrNameLst>
                                      </p:cBhvr>
                                      <p:tavLst>
                                        <p:tav tm="0">
                                          <p:val>
                                            <p:strVal val="0-#ppt_w/2"/>
                                          </p:val>
                                        </p:tav>
                                        <p:tav tm="100000">
                                          <p:val>
                                            <p:strVal val="#ppt_x"/>
                                          </p:val>
                                        </p:tav>
                                      </p:tavLst>
                                    </p:anim>
                                    <p:anim calcmode="lin" valueType="num">
                                      <p:cBhvr additive="base">
                                        <p:cTn id="8" dur="500" fill="hold"/>
                                        <p:tgtEl>
                                          <p:spTgt spid="133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13330"/>
                                        </p:tgtEl>
                                        <p:attrNameLst>
                                          <p:attrName>style.visibility</p:attrName>
                                        </p:attrNameLst>
                                      </p:cBhvr>
                                      <p:to>
                                        <p:strVal val="visible"/>
                                      </p:to>
                                    </p:set>
                                    <p:anim calcmode="lin" valueType="num">
                                      <p:cBhvr additive="base">
                                        <p:cTn id="13" dur="75" fill="hold"/>
                                        <p:tgtEl>
                                          <p:spTgt spid="13330"/>
                                        </p:tgtEl>
                                        <p:attrNameLst>
                                          <p:attrName>ppt_x</p:attrName>
                                        </p:attrNameLst>
                                      </p:cBhvr>
                                      <p:tavLst>
                                        <p:tav tm="0">
                                          <p:val>
                                            <p:strVal val="0-#ppt_w/2"/>
                                          </p:val>
                                        </p:tav>
                                        <p:tav tm="100000">
                                          <p:val>
                                            <p:strVal val="#ppt_x"/>
                                          </p:val>
                                        </p:tav>
                                      </p:tavLst>
                                    </p:anim>
                                    <p:anim calcmode="lin" valueType="num">
                                      <p:cBhvr additive="base">
                                        <p:cTn id="14" dur="75" fill="hold"/>
                                        <p:tgtEl>
                                          <p:spTgt spid="133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autoUpdateAnimBg="0"/>
      <p:bldP spid="13330"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2570</Words>
  <Application>Microsoft Office PowerPoint</Application>
  <PresentationFormat>On-screen Show (4:3)</PresentationFormat>
  <Paragraphs>337</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Calibri</vt:lpstr>
      <vt:lpstr>Monotype Corsiva</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Olkkonen</dc:creator>
  <cp:lastModifiedBy>Betsy Hartwig</cp:lastModifiedBy>
  <cp:revision>1</cp:revision>
  <dcterms:created xsi:type="dcterms:W3CDTF">2014-09-05T18:42:26Z</dcterms:created>
  <dcterms:modified xsi:type="dcterms:W3CDTF">2014-09-07T20:59:47Z</dcterms:modified>
</cp:coreProperties>
</file>