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7" r:id="rId14"/>
    <p:sldId id="300" r:id="rId15"/>
    <p:sldId id="301" r:id="rId16"/>
    <p:sldId id="298" r:id="rId17"/>
    <p:sldId id="299" r:id="rId18"/>
    <p:sldId id="267" r:id="rId19"/>
    <p:sldId id="269" r:id="rId20"/>
    <p:sldId id="270" r:id="rId21"/>
    <p:sldId id="271" r:id="rId22"/>
    <p:sldId id="272" r:id="rId23"/>
    <p:sldId id="273" r:id="rId24"/>
    <p:sldId id="275" r:id="rId25"/>
    <p:sldId id="274" r:id="rId26"/>
    <p:sldId id="276" r:id="rId27"/>
    <p:sldId id="268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88" r:id="rId45"/>
    <p:sldId id="28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>
        <p:scale>
          <a:sx n="100" d="100"/>
          <a:sy n="100" d="100"/>
        </p:scale>
        <p:origin x="-70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071A7-99B0-4E27-8563-18A3B3BF3A53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56EB5-3D78-4159-A273-F7D6395F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linked to documentary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56EB5-3D78-4159-A273-F7D6395F8E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8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Hyperlink back to slide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56EB5-3D78-4159-A273-F7D6395F8E0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8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69793A6-58A8-4E5F-AE22-4DADFD749E5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8846DA-3AAA-4E38-B044-B751A70AF1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uact=8&amp;docid=clyu92ROUO7pCM&amp;tbnid=ZOll0SzXwxLv_M:&amp;ved=0CAYQjRw&amp;url=http://en.wikipedia.org/wiki/Trench_warfare&amp;ei=exMfU9SKJqKQyAHvvoG4Dg&amp;bvm=bv.62788935,d.aWc&amp;psig=AFQjCNFJFWZApRh-D3f6b3F_kyRWJAOGLw&amp;ust=139462839616051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My%20Documents\My%20Videos\RealPlayer%20Downloads\The%20Impact%20of%20Modern%20Warfare.mov" TargetMode="External"/><Relationship Id="rId2" Type="http://schemas.openxmlformats.org/officeDocument/2006/relationships/hyperlink" Target="http://my.hrw.com/ss2/ss06_07_08/student/flash/hwhww1_treCD/click_viewer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d.umich.edu/dept/armenian/facts/genocide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films.com.ez-proxy.baycollege.edu/PortalViewVideo.aspx?xtid=39141&amp;psid=0&amp;sid=0&amp;State=&amp;title=The%20Armenian%20Genocide-Educator's%20Edition&amp;IsSearch=Y&amp;parentSeriesID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youtube.com/watch?v=6EF3IDlZ_M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78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" y="228600"/>
            <a:ext cx="914276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battles (1914)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Battle of the Frontiers</a:t>
            </a:r>
          </a:p>
          <a:p>
            <a:pPr lvl="1"/>
            <a:r>
              <a:rPr lang="en-US" dirty="0" smtClean="0"/>
              <a:t>Germans vs. French and British on western front</a:t>
            </a:r>
          </a:p>
          <a:p>
            <a:pPr lvl="1"/>
            <a:r>
              <a:rPr lang="en-US" dirty="0" smtClean="0"/>
              <a:t>Heavy losses both sides, Germans win</a:t>
            </a:r>
          </a:p>
          <a:p>
            <a:r>
              <a:rPr lang="en-US" dirty="0" smtClean="0"/>
              <a:t>Battle of </a:t>
            </a:r>
            <a:r>
              <a:rPr lang="en-US" dirty="0" err="1" smtClean="0"/>
              <a:t>Tannenberg</a:t>
            </a:r>
            <a:endParaRPr lang="en-US" dirty="0" smtClean="0"/>
          </a:p>
          <a:p>
            <a:pPr lvl="1"/>
            <a:r>
              <a:rPr lang="en-US" dirty="0" smtClean="0"/>
              <a:t>Russia invades Germany</a:t>
            </a:r>
          </a:p>
          <a:p>
            <a:pPr lvl="1"/>
            <a:r>
              <a:rPr lang="en-US" dirty="0" smtClean="0"/>
              <a:t>Germans crush the Russians</a:t>
            </a:r>
          </a:p>
          <a:p>
            <a:pPr lvl="1"/>
            <a:r>
              <a:rPr lang="en-US" dirty="0" smtClean="0"/>
              <a:t>Distracts Germans from France</a:t>
            </a:r>
          </a:p>
          <a:p>
            <a:r>
              <a:rPr lang="en-US" dirty="0" smtClean="0"/>
              <a:t>Battle of Marne</a:t>
            </a:r>
          </a:p>
          <a:p>
            <a:pPr lvl="1"/>
            <a:r>
              <a:rPr lang="en-US" dirty="0" smtClean="0"/>
              <a:t>French and British drive Germans back</a:t>
            </a:r>
          </a:p>
          <a:p>
            <a:pPr marL="5143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7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096125" cy="414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oogle.com/url?sa=i&amp;source=images&amp;cd=&amp;docid=CeeDIn9b4IgUFM&amp;tbnid=DPLbT-jwC1o1FM&amp;ved=0CAUQjBw&amp;url=http%3A%2F%2Fwirkus.weebly.com%2Fuploads%2F6%2F0%2F5%2F9%2F605980%2F4272310_orig.jpg&amp;ei=uwUfU9_1G8jMyQGY2YDgAw&amp;psig=AFQjCNHtVzk0GAQYzzghp4bjzZYQYnWcng&amp;ust=13946284115636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8910"/>
            <a:ext cx="7162800" cy="547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history.com/images/media/slideshow/world-war-i-trench-warfare/soldiers-picking-lice-from-clot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581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84d1f3.medialib.glogster.com/media/b1/b11ab62e94e45a6fa2230f37e0b4f88ef4221a7b470c9ac5c41db667ba0b6a56/trenche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686800" cy="63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TEhQTExQWFhUXGRwbGRgXGBsgIBwcHR4aHxocHx8ZHSggHB4mHxwZIjEhJSorLi4uGB8zODMsNygtLisBCgoKBQUFDgUFDisZExkrKysrKysrKysrKysrKysrKysrKysrKysrKysrKysrKysrKysrKysrKysrKysrKysrK//AABEIAMQBAQMBIgACEQEDEQH/xAAbAAACAwEBAQAAAAAAAAAAAAAEBQIDBgABB//EAEEQAAECBAMFBgQEBAUFAQEBAAECEQADITEEEkEFIlFhcQYTMoGRoUKxwdEUUuHwI2KCkhVTctLxFjNDk6LCsmP/xAAUAQEAAAAAAAAAAAAAAAAAAAAA/8QAFBEBAAAAAAAAAAAAAAAAAAAAAP/aAAwDAQACEQMRAD8A+uYaKNsLJkzlA+FC0pP85BS/k7dXj5Vge0GJRmyTlAhRKxlBvdVaN6fbQS+2zyUy1ygHUjwPYLSpTu9wD5mA+i7LwCZKMiHYqKql2Ki5bk8FKLBzGTwnbITJgQEMklitwWHE1De8aJE6WT/3Qohg2ZNzUUGpgB8VL75IyHKzKRM4GtQLtxBuCYr2evOVFQIWGCwS+VY/LwBBcUDiGBnoZ86W4uIT40k4mQZK07yVZxTfSkpy14gqUx5kawDjrHhiC5YWA4IYvwII/Zj0qI8XqB8+HW0B0RiRiOWA9BiYMVTJgSCpRAAqSTQAXJ4QuPaLDuB3jjK+YAlOlHGpe0A3JjhFcuYFAKBcEODxBtFhgPQYipUePFGJnpSMylJSkXJMBek84kYV4basqYjvELSUAtm0d2105weiY9IC3NHpVoIpCucQ/EpF1DnWAKB0iWaAzi06ViJxyRcnoxgD3jzNC6dtNCOML8Xt4MQklNWdn50D6jjWsBohEnjGnGqWHzKOYApGZIYB6gE1J6uGjxC5uQOVZwr4ylwOBL2oLPcc4DYTZyUh1KAHMgfOPDPSz5g3WPnWK2gcylTcpKSwSSkig8Z3XB4D1gBeMUlCnICVF0l82YUYBLln6wH0/wDGJIJSoKalDr1hNtDtGoBXdSypi2YgkMCy91O9xbi0YbBY6epAlywe7JcksBQ8DUB6/swRiFgg/GSFFu91ys2YJ3k65TxgNcjtchg6FA5QTZw7XFwOvEQr2l2pUqqFEJ0ZmDN4i+pOpEZPZ84KQFNnIoW4hQqpRJIT4qc36yxmNSSkKLL8PBAFb5dQSaiAa/8AU07/ADT/AGI+8dC//D1f5g/9a49gM1K2egl0rUhSgpnOhahBbnxvyio4adLIBejF0ku44t+6xPCYlTUIezFQ4GwJoILn4dYCTMIZJVr0OUMGb1gPfxSpbqIWGJdSQo8zVPJifKB1bUlqmZ1zVBTAjNmq3hLKFvvDBeKJyZSlrMQ4djet6NxpEypK1HvkhSCkMoIzMQzJAAzAauKQEJe25bMJssPeqf8A9CLTtcZd1cujlLKSwVRylrHpxgQbKkpQCuWCTbKD6l2YW14wJjNlAJJCUZU7wa7sHpfQXpAPtm9pZ8sbqnUsAkkqLmoJLlszj5Q0X2qxDElWjMAKV8VnfThGClbPSogTBUc7at7wSdlIFlKA/wBavvAbZPa2YPEDc+BhfiGrHK7RqWlipdaFjo3I3vXpGHXs5QqmbMH9Z+p6RVNlzpde+UBzAP0gN7/1CsAJBUwSGFC7WzEkvRnAAMCr2xKKg6a3IZQD3J3aXLgNp5xhvx2JDfxAeDpTbTR4oO2MQKkIP9LdbFoD6LL7QICnTNWSPhUoigFD4TyoOJMdh+0kzMkfiHCnJFCxPNnHTnHzuVt9YIPdJ9Y47aq5QeIZWvnAbyf2hnFag6ik2VmcHTwuG1+8RTtPdGdBJQQaEHpY+kYpHaFNQZZ9QY5PaGWCNxY5hvvAbuTtQhKiEqCeILjUsyiADpTjBgmTwohMxTDeYF78eNOcYBG35KjdY6j9YIRtcZQAtYPLM0Btpu0JhRlUczllEKyjmACajyPOBV7UASkrQCWICAMxvUsCw1pGew+2GDZzl5k0gpGNUR/DVm8gfmHNIDSYTagWzLIckFVQKOAGPVgA3tE8RtWcs91IluSPGfCANa3Ja33hCnHBaSD3dhoOtW4xPCY0SwyRlc3SS1/9Tj9YBhs0qSVISFlQWO9UoEl2cFnoGLU1bSsWTDXNxcORXix5vpzgWbtshSjuuUgKNatblqYXS9uIFllZeoKlX6EBj0axgLcRtnJusoqpld71dg5saft4R43tH3ZaYsBT+FO8rkCBRPmRCjtrteapQEoGUmvhy7yS3xAZql9QORjKyQAX1gPomzdsTJiqJCUh3JZSy7NVqehaG81eSW6iXuA3iPEUFRd/tGO7MbUEjMoiihqauNRqBXiIaYntPQ7jmuUB/oHP6CAdomBAcqQhG6hlXZhvE2c6E6dGEsNtNCwd8kOGSQ53SGSCkMoXP2eMTInLxExPfKIBonO7dTytTVw5h/snAFKnO8cwCSnhejUCTSogGy5ZWpyES2DM4evwlqh+FzasTn4dMkMSkDi5IckM71ADg1tEUdyiYoTUFSg4Sl1AAvUhixDC76cCIZYgCasolJBRldIPIbxSSTxZxygAu4w3+aj+39Y9iXdL/wAhH/sH2joDD41KkWrmerXtfiLVf5wVsXDKmrKdQgkAkizMzhn6wIva0nPkWQCBYgpobEKDguPXjEDMDvmCk0tYgvQ19HgGqUhKgyibtQEWIoFFia/u0GYZeUhCXSU0zC6uRBc0486cYAw+NBZIpo1mbVwPnzhlJWQU1zFmLpNPmfOt4C/fYjMr1d6EUCrmt+lNYuwqc0kDdyqIdJBO9YCoozN62iifJWpC15g0uyQASS7Bi9FAvcaxH8KvClS1rzgmtgoPxALcnoKCvEK8Rhmqh2NQ9ffUcDWLlSiN0kUuRaweCJE0K8YYrNjZhfUlwBrr0EC43ZeUuidNS+juB6/eAjMk0YMQ3nWL5cg5GZx5QtOHQnfmzJyxcgEC3SrCljF07Epnbsvclj4gwVRvTW8B03DPVn6frT/iAZmDOieun/MXHZ66tOmtwzD/AIiyVs5b1nTG8qe0Asn7LUA4/dopVhxTjrdvnDibgVD/AMyy/EJ+0VjZ6rd6SP8ASn7QC1eAerCnX7RUvAj8oHQ/pD4YMsXmKYck39IF/Bk/+Q145ftAJv8ADRdhEF4RSQohLsHs/wAodTMIq3eEgWYj7dY9kyWqVLPmP9sBnUqJG8hCTwLPWCzs7UFST/Ko/pDLE7PzF33Ws76dL6RWnBnMB3iz1LlvOABOEzbqlKKEhzqS3DiTBX42WA0pKA1wUh/N97z0fyg7D7IXkWsklOUlJ0VegYuLEvxaM8sVYvS4rbkRQeggC5m2acAKgMKK4FqPYhULMRtWps3vx+dYRT1HMctEvasdKQxBVvcrQBk6Y5VMDu9XN444VSlPLqKV0rp15QTKw4DFToH5DWoNuYi5MxcwskFuA+rW6CA8CcpSkF1n4jYeQhovs6QrMuaVf6aeguB6Q32X2bMtAWaqykkpun0cN94N/wAEUuWZhSoBINXqprsHB0NOEAr2LstaViu4iuY1y3pW9zTl66tKRmU4QUkAXKWJNCOVTpUagQs2bi0hJK0sW0NBQsaUdmpeIT55UlIBUkE1ew4igBy3c8ngNNs9SEKmujMcrJUqoIdhcUGtI4S0pCSSAwJU4NHd0h/pSA9n4XInKcxJd8oNCbMTcU9+EFGYEFlMlNjmN34cOUBd/iSP81XqmOgTuJPE+sdAfIJkkKUQlyitDUpUahjwrzEF7EQEDKsgA1r9RxI+UVKkKTNzOcrpzJGpdi78PpDT8O2VZBYlkqUXtUBNAAB/Ve8A9wezJaw4zVLBSbAvoCx6nnEl7PKfDNANQPE9GoKKZVbVtpCAYiah1JlgI0zJqf7TfmI6ZtZNMwQku9Zk0fXi8BqsOs5R/BmLUC+/m06Jr6ecWzpk1aiqZmBSHSEILO+8+aopUOSKWEZSXtWWRQp5PiJkGoxq23FJ8sUr5KgNijDAMo0UfEd1y1RUVfTXrCrauKORABe9dOXGrFoXrnELLFwLP6QPjJilZQCAEmxPy4uWppAXy5zhL1LkdQXcR0t5aFDJnCXyZXzHVm+IlvWKQkgJdLb2uoDufo8WYyeoSklzSYkerwAn/VSEOkyZ4PBSGL83MRV24kJDGVPP9I/3RdM2lMz5EYdU5w+bMz3pUVZveI4mbPQAZmzzrUrTpU68IADE9uMMr4JzcCE9Pzxye3WGSP8AtzvRP+6LJW0ywP4El3IIWg051ixO1gcqfwSwo23kfekBV/1zIakuZ5lP0ipfbiQP/Go9SPtFqtuy0K7teFmBXAhP3g5E8rYjBrUDUH+Hb+6kAoPbmUf/ABkef6R6vtxJNChXlDbGKEsPMwikBxUmSL2ff5Qtx21sLKOWZKKCQ7ZUKp/So06wEpXbaQSlISutGAdybNzjUYHAsXnLRLCkuElieTsWtmoNAYz2z0SpoTMlS05SSylJSC44AOSbt+zDWUUKYGaVunwKAsLlqu3HR7QAO0MfOKsoKRlPj1f+VjRgBf0EZ/EY1CT4wQfhZ68WahPIwftMFKDlseWnMRlcVJzF0mo+mnnAH4uQSrNLQCFNXgTxYvf5xNC0pOVCUqmB3UXDeRO6x1qa6GBZWNUE5AMpNCCQQPI39usMuy8iWcUEs4SnOWqM9MqVE3FSeZAHGAabM7NTJpSpebKbk0PkKkDnGkwGxZaTkEtVaVoxLC4etRDXvAaFJWS+turWDR0ws475lmoAejVtmc8efvARMlUkZAkZQBVSjVjUUeti+ril2jj8QpUgy0yEBI3pgKgSLEEWDauDo2sQXJDAqUpRcVdxX+WxHqaxfhFkEpcZTYEO1WavOrgnpWAU4UhiyUgagtX1dgHHOGGFR4QEjxAhIFPVh/xE5UkGYUgM5ro7sKZtKl2Oog/EbOUlJSpGVhmZBIcAh2Jvfr9QvBYEh6NWrVAcgM7XMAzMcVGqEtUVFCXsHubQOpC1KQrMEgKcJpV6VubaB4aTRalbHR60dy//ADAL/wAKfyD+0faOhj+Bm8E+iI9gPlnhIDbjqCkpUkOkglnSVZb9ekMsNhytDFOVgMxVYMQQlzUV0AGhJ0gPEbLmJlGbNS0gsCuWokg1u9U6B2A9Ysw8shDMvdNAo1ILFJ53DawAm1lbwCVTEhA3SgUL6lrcf6jEsIJxcy8YhXKYfuCI9ODPdmeAgJTul3BcKKSxCWNQdfSABKlLL0J5Eg//AGpoB3JweKKmz4Ynl3f+2LDs3E/EJam/KJOnvGeGFlOAVlB6ivt9YOlbOQaiaqnEEP03xANpc0LWojgKMRx4wPj5ykLKg9K0S/Bq/D9YXYuTkOZMwBabF2PvMPpFqccZni8TMcpoacAC3nAXYHbAXNeaou2UO40BoWbWG0/DFSMjgbwU72bT5e8J/wAOM6iQAbgNrlT9jDpSsoUoeQ5OPtACS5+LlumWrLW6FpIa7seXKJYrGrCClazMWc2ZRcmrMA92584giYygACOHofa0CqVvO9zrxzUPs8A2RNlkDcOYsCCPiDC3rExIzzACMqQL7wHBgWZ3IDfNo+hbDkITJQEkrYeNQ3i9alr1hP2yO6l/CFO1XJ+EADjWAyODmj8StpZnTF7hypSEhNDqa6EqI6Rs8Ds7IkA3uQBRzw0hB2ckFM0kpAVMGdanLj8qANKF3PBtKM9rbZVJSJcpLzDRAUXZ7FndrcrDgCCztlghMMqXcVzJNXSxahtVi5pePnGNwSFTmzZggBKstUgupwDrcClLxqNqqEuVNVOUVqPiWTVajYbpDAAswYAPGS7P4NRWEo8SnLAPXQNp1LCkBuNmSjkBys2jF2sHa4AamuUQTimQgqYuXYkVqG8y3uesBykKwglUzqXmdVSnkgAEAqNKm+XzFs3GnEI7xSFISkkJlqABcFqga34wCDaeISEEqq9hrWxjNT1lAzAHepma54J9Ya7empKFk6CnWje8ZTE4oqZnAAtz1IgOVML0qo/sCNX2CmpSlZHjzpzPV06XoCN4udUiM9siTnUVMGQHPnT1ufKNN2WwIEsqBqvMSbBmUAmr8zWA+h4HHSXQM5FjlTU5hxIc1axjsYAleYAFanUMovQgu1HYkMbs0ZvCy8qFEFk23Umr0o9jUUr9IcS8krKVLSrNUua5mU3Ilr9IC1M11MUpzKNDlZuF3ALjzeLpWCSkiYklJLhTg6aVZxaj/WCUrCXJRvEXUyuh6/cxbhMRnZJAGgBPC5oDpAWYZQIDEEgOCCA7A8bDgBFsntAcgGIlhaFEAvcPWosY9UhCEnuyEuKKApx9K/OFGYsUqyuauogBtCSbGheA06NmSZgyyF5HuNfJy/KhN4ivZM2WCCVKYDe3fSje8ZjC7QR/28wJBYkFxWo08nHGH+F2xNliisydAqvobgQEsyvy/wD0I6GX/UqP8of3R0B8GndqZyZapOYsQ2UUDPyqsefGG+FWsICUraYEuCwopzVmpUm/KNBi9nYaYsKmITLmEHu5iapJ4h2rroYXYvY83DHOrJlUQEqDliLFzZ/3xgM5+JnqkKwqm7uWsrO7vOS5JOYBq68Y5SyWC1qKU1DISVVbUpGnOGO0cN/EzZQnMhwkqOlQVKGpNYWrxUxF5Ki35Zmb2LwFYUQ7LnDqmnuSItEvdopJU+qE/RDv5x7N2vKuUTE8ly5Z+QB/5gySmWtLqSEpJ+KWUU0bLNf2gBmni04gcMq/koMLQVh5swis9+hQPLif1ioSZCD4kJdm/wC6PfNFvdghREwqH8qp5b5wDIy6k6NUmzZTRvWv3pbKOaWo82bgxY+0BzM0wlKE5nSLGlaen6wx2bhFBCksCrNmbMDSr1o8AFOBSUqcsGoeDEOAej/eO2Rhsy8xsGFOLfr7R5+JVMKkZSVSzlBbSrB9WcUhjsJkkpplrkU92AcHn4iByPCA2ew8UwykHp084T9tcewQHympINzwZq8vOLNk7SlLnZEl1NfQ2JHl9IWdssKpakLYnKQ4AJp0FxxgKjtpVMjZ1jKSQS6QCC9RvR06amWlBSHUom7FSzQKVmNk66UHCEYlJTugqIQKKZsymrxYkOT0vSDP8QqaOpmTQ0TSgrUk8LgCATdrMSCUy2zAkEZmGtebdGt1iWygUJ3QxLuoEVF2J0HThFx2OucoupSTRSibgGyQA9eAPOHQ2QUpSgIy3FRZCbOX8XMcHrAV4uas91Ll5WzBSiwOVg7inirqdeULp0xlJCSohIJUSqqiqqyfccoO2ipMlBEtlLADg/Elg4HAMzB4STtoSxvAEBviDENo+tflAJO0so5SoeHMByNH+o9YSysLRz6xpMWoLAzMpN2JYsXcj9v8oGxEpIqASG4ezwBWzsClGEu6pjlT6aJHlfzMEYKWkYZCAd5RCmq/TpxPOAUgI3EizKWtzQsKJZnYtTrDvDYZSpZyMlPw5m/Lp5awE8HKmKmulPeEMEhT0ckMXpr97w4xWIHdKzhOdNFSxa/2s1NY7BKCEuxSoByH1VQlXPnYPHqNnpKzNUS5qQk7qjXdNamxYPZrQHktbywpCUJUzpGVTqSRQkpJJP1izC7aTNUgkJSsFgagKHAub9ae0efgZkuYpcgiYTTKtSmSKvZ4r2ls+YEKmzJoMxFUqCQE3LpqSCRUUEA6xUxaXWSlrskDRiSX0A0F3rAG00ZpfeIO6UuKuWH7DHnHYTHS5srwG+ZSgo1UTTo5o1KPC8InozpcHNW1xxpbg3Pg0ADJrNvlBD/tr8fKNBglqMsgF2AILuOTPow0hFLVLR3K1LDlwoNYANXjcekaTCFCpY7sgp0yt0byaAt7ud/lq/sP2joV9yfy/v0joBdsDa8tu5nAmSoFwpJdCkjq72tZ40WDSUyyZE3vZJYZVG3JyD0rxvHz6Xs8VSkBRJexL1cA0ci/rGl7KKm75SsFvECnKlYIsQagNY/eAbztmonD+EyFoNZcwUcgChuKADUUFoTqeUrIpIQdUlA9RoRzEO8bMRuiWoBZLd2t80tr5SKt/KaVhcMGQSpRKyTV4D0YiWRVQcHVAp7RBM1C1ABAUPzLSG9AHMGKmpUkKVLFDpfSISSVEmyTQA0+dzAdjcJJVKKVJFqFKQC/IhiIy06RKD75JGgRMof778wI0OJUovkYkfCdWenJw8JscjMHRMmpIqAlTODyIPK3EQA+zNpGUtKnUUkEKYkgJcMW5UNOfGGM7aqXSpACxfOCAObH4ug4xjJmIJCgczgMxoXAJ4XZKhFcqaClClrUoBmSCmnGmaA0c3aARiFPm8YVZLaG5qBpSGCcQFTEpKQcqsycpKSHo5y+JnvwF2jX7EkIWiWooO+kKylIUEkh2cppxZ9TDudgpRb+Eg5bOkU9YDOdmMPJUM8sFKpe66lFz5A1prziG0cZMmlSZCkHKHUZgPGwvTmYabSw09iMOqWlw2RSWAcXBTV/KMxjdhYlKAO/SkahIWz+RD/aART8dkUpOb4VAltXQwZLXJyvT2MBTsUtSlKSWKqJIGhpR+BzH0gnGobMTdLngFFLMOj1PCnGIbDwhm5ZUtO/V5hBAyi55VFtaQGj7NBUnMjfUpWVWZSyqnCteV2qbRf2h2/lQUJXvXdNnBf1BDNqBzgXaeN7pAlIoWDlQbNSpf8AW3QxmBMqVKTmUT/DSq3NRHxNusLF6wFmKnTloEwJIzh3UwHCnEG4pUQil7PxMw1SpSRzAHlmZ42+zdk51556i5AIS9T9hQ0HtDbF4uRKV3UtKVL0Aa+jvpW1/SAxEvYWKyqUAjIKuVgFNn1LMWPAUMH4DsriZwHeNLTpu1VzajdW8o1GF7MzVHPOxK0qUoHIksGGl79LRo5UjIGBzF6kn6i50gPmc/ZqSpCQLEJU5INDVr3940HcKQahmDpGlmNNSa0tSNJiJLkkIGY60cjrc0rGc2hOLgJSrMosE0D8ahyBwMBfs9ZUMrpSSAwLVbW1XevlBH4AKmAutCxYpLNYFgQWcONHAhXNCCapzmiSGfeIoBrZuPkHh/szME5WYPcux83LQFkmTLkJymYxA1Nedmc8zxhTtmYmYShwU1fed/5WBvb6QwVhN7KrfuRlFE6EOzm/sYM/ApQ5SlwKAh1Prq9HYU51tAZvB4FSSkqyy5bUl5auwcuaAW01YwRmzNnOUByN1/Rrwwmy1Fb5R1bibMk0qOZZqxPHSUhCQhwsAZgSpPXkLdQ4eAxcxKUneqhKi9NH9bQ8wGx5lFYde6S4ygN0VmanqbkVgfEbGCioqV3cp3Ua0GtSH4saxo1Y1QQkS2TLplKD4k0YMPCWpSsAN/hWI5f+tcdEv8dP+Sv+/wDSOgMThtyWlQLkFnHwm40Z6E31tCnZ228RLnlEtb5jvKWAQvrwa1CLQylyTkcqGZCqpapB3aF2+IG1WhVL2TNXiR3aVMFh1ZTlD1LkcjAa9G2kpPeTsqKBJKUk004kVPODZW05MwOibKP9Yf0d4Sbf2QVSihJZXHjqElyGf6x86MveKTRnvygPr83FozEEtUB8zUOvTSBJ+OkoVvzZQFKFQJbo/OPk7RISzoCYD6jI2xhk2myw51JLV42gPbKklRMtSVoIzApZST4goFjW1nFWtCNAl9ykZXOUcbtx0i/Y2zlCUlIF1BSuSWAV1NLfeApE6VleXmU+8oKdyWUBlUoAqrpeEkvBpGapzpWABSqS9eOnuI1mJ2elIKFZcgO6EE0STVLkuSLvxaF+HwqBMC8zE7rLFHoynTY0EB9Q2CZ6UpTkQiWkBnVm67oL1prGhQp9fnGV2HtTvJaWU2hcVpRutobTcYrQfKAZLLwBiWasDqxCydA0AYrEEu5flAZ/tOgBlCqRQJanI0qbmBuxmNUMQpAFF3LD4QW05l68IltAqOdyGbd5D1hVsFZVPzpBJRmUASz0yhh8RJalmgNT2gw4feD1dmuTo+lTFWydmrUUzFgJAG6QH8w4rpygtG3pcz+BNlkE/ECSm5sbg0P3h/gZSsuYMOD2A/K2n75iAgcIhQUdVfE7HW1aC8ItrTkYcZES05b0bOVHViDmfiTpUw4xiJiikggAeLcJcMaBqXbnfjCmdhJRI79BIAoVsH4sm9HHrAZnF4ufOWnvFd2gWlpXVR55C7Gr/SPoWGWoywpTJJYtdh5M/wC7wDJwknwolJZr5BlOteIhjJXQAhtB9OnSAhiJQVVyDxeEO0sIlNXqaVB10Gg0h5isQwYAE8NTwbh5xnMdtYLUlIJcsFMOdzqEgGAN2dsZjmM0G+bKQXD/ABFNLOHvDwISulW/+a8HFYyuwsayplSQWCmNKCgrcV9o009L5SAyQKauSNauPXrAEJUkFk2FHA92A5vElkh1ISFqAOXR7OHNv0gaWSnMcyQNN0AeZe9RZrdYqmkMlTkn9sOY96CAKnrJLBJsCcoB8va/tCmfhwLMlLVYMSetNINw+MBUQQaA5ZgpRgMrPS1zAO0p4yl2BcNxJLDyNoDzCYhExLM28KHVhR3/AHUQvVOZbAOxYVYAgmpampHGgN3ile1ES05UpCxYFubXN62iO0MQVqRLlqcGpL6PQEEcAPWAM3uMz+xH3jol+EkcU/v+qOgMXiZqkIYJBUcwKhXgNdHLveLsLt2fLSAAWFKJBBPXU841ezNkAzCEkiuYGr7zmirUJszhhEl4mVJcpdRJpap46EjmYBTs/FT8QoFUspQAxNh9/SA8b2QlkkqWSSbk8a6isaBeMU2YLSOKVa+YpAUzbIdimTXQTE/I0gM9jOyaZSQozN3mAfOn1irD7CRlzKmZhdkBqC9z9rxpxtsylpT3boWQAUlJv/pJb/mCdsz5GRK8iFKNElJYuQfiCgbsGgFGztmpVLSAHBFFHgNfECx5RXKHckoVSpQ/GhIavIQCrEY8LEo/wkhnUlwCBq9Hg9M0nKkrzEM5JPPzgKxtCYwTnKpctSmHG19Tc3hUMOmWCoF0qWnuyXO6sFksTcFx5QzXLGWY53sxLf0/L7QHIpLAU5DgNwoYB72aljeSSAolwAeQD11LVhziZpGVvNyQY+eqlgFQKlBr7xtqUvYdLRqdm7UVPTfNloSNecA2XjqMP3TjCnaG1wkArLAktRyTyArBmJwxCCp2AGv0hMpIWvMEuQlg9h5fflAVDHS54OUvlqQQxazkdYhsnDLDrAZ1AIDhiAd8kAuBlcPTlaCU4SWl1BKUq/NlFz0vDLYOFZJmMkOd/klNgPqbG0AZsfCrzqUAl1mhOiXDsBq1B1jSIwxSkCwD8/8AiE2yZ+da1MyQWBPFhSsOVLIqAFA87M3tAWZFM1bjVjAc+YMyUBO8bODo3JrPrDDKOnSIkoWGD2vVx61gAUqIULAWv+3p+xFOPn92oPlAv5WciLVz0CcAylFRI1DnQAmj61IpxiGM2UrMVOco+GgAe5pfRy+kABisWlYUokgD4XKcwrY0Be4GlYqxWGRJYiWlRmgpYNmGuYnUNeB8Xg51EKKhLLKIdyOe9vMDpHbRmUAO9MSmt3AIAUQNCeUAk2Utpk0uPDQeVyBQu8afsltPvJaULLEJ3SbkC4prTo3SMgnFAKL0YZbv0dXAU94v7O4jKoD8qyPWoHufSA3U4OKGhpc8/wBtSFWHwqqjM41U5VXzLnWLe/CkFspBqKij8Go70vpAUtRUoJTlIduDszpGoZyNRAEYjCOkhcxRqWSlLPSzhTjm2guIlPwSRKUV5tCC5oxBS5VoCPnHuCQpKzmJL2c1HEPUtwgfbE9S1BLnKKKHE9eAD04wCzDTB3RKnpxB8LhgOP6iF4yrUBYEcb61I1/SLtp45OQy2KWLlxpZOtSwFxCuQrecFwoUzDwsOt6e0A772X+U+0ewPkmcv7R/tj2AkNuzt0JwpKVChTvZX1d6aGo0hVN2diqFWUvok+HgDp6PF2zcSoZ5aVF07ydX5N0p7w6VtgAJyyjMW4uWR1oCfJ4BDL7PzVVUzXLqPyETV2dFN4A/yuT9I0WHngqJUUl7hLfJLkekE4/FIlIzlIJ0SVBzpTX2gMxhNlYnNkE0ZbuUgKbyrBuL2V/AmZSpcwMUvRmIJCRYkgEecFSNppWpwMqi4CS4roHDXPCPJqlTAlSpRJJygCZ1c3qKGApwU5whSSTmDqqaEB+tQVRRJSlJCjQEgH0p7kQTJwfdsClSAR4SQWYGxBNHOtaCBccGQhJ1KD0qPt7QEJwJCydB9HJ6wDMKUSiVOQF6f6VNDTEJoWdyBRno6QbaVgjC9n14iSDupHeOAp3ZOYWbzgM1OQ8kk+I+37EavsZs8CQCE0Jdx6fSL8F2VMuZ3iylQCSAmwf8xzpAamjw5wU5JZWV7hknMm/vT5wCPbMveyZqNmO9o5+1+cLtlY0KGQakmjseHnR42GOwMuaxVLKTUBQDEPcPqORcWjE7Wwhwc0Kl73xNlNHPmPQ8SzQDqbsc5nXUMWY1B3eIbW4eKBNytKSArLQEONCGPEuVE9Y92l2jKlSxKSVHIVrAazpAAJpor2gbBFRKpqtxILO16A2q1fKpgCpT50s2RyN40zpc5qtSjc8yeAh5s/Fle+GCGqGB3qH3/WEWFmvlKksolwNGPUUHO9PONDgsuWvhq1g/7MATKTTVId8wI9K2HLnEZmIRLBOZa2HhpVg9C16fKEeK2oFJUUHKGZJuVa0DsBS+tNCHN2KpkOqpNRqwgLMXsgYmXLMmetMgsoBITUuClTs9CxaukO5rmWUrJ4OPEbCgAdzX0hIjaKJJYMEl3YUSS5J4B9RxPWC/8VRnZKSo2JAJ61ANPnAVT8InMHKzMDsoqDgAs1fFpprCvH7PSMxc51CqluX9GSBWoDXhjjNqHdMmuYZlF7aMQCHIGbmGhRi8emYkLQSEtwd3JfqSxt9YBJtHDBITybp9IBwkopWp6AsR1FD7GNJPXLIy+IkeBhwuaM5rV4AnpT3iXLAElndg3sNYCnBKy5pe8DmNqUL2Jo73fQiHMvDzUEiWlKsw+EjdP/668TFOA2aszCUDUglswsfEHI+Lk4AjX4KQmWkJCRapGp48ukAhOHmoKStIAUwKiQ7tr5C76QPNfMSClrByxZi4A11rrxhvt9CjLGQh3LB0mgcFVNP9wrCPGgMGzH+YA1SkKeoYAVPXhxBLisPvqbxuSV6DkH1DAxVJCUJKnCyw1dujCj/eLUTkrUpBUVEjNlPhobkZXccedoOwOzUoUDVySADSgq7PoxLmAo/EH8vsqOhr+ITxR7/eOgMTOlzJSkzZYJCTUWIs4bjDjCLSf46GGY74Givzedj+sMtjYY5SopUUlnLpo13F25xlsVjRLxCstEGltOLPr9oDTYrbJlpBBFaCr/WASvvCkzLqNrluZNtKD1gLHYXK0xDrSu1qG7WYfWIYfGusOkjKRf0an6QGi2fsVbuJlBViATfj+sFzNlqIbvSgpZlJPmXdmetnhfszEq7wjM6SCR5M494NVtO+7UQFGI2NNqtKsygCSVA739JoTwEQnpPcpKg6qEjhvH0qIMXtEJT3inZJDBLX4Vp6wFMW6HUXKnNmfM6h0bNl/pEB5gMYETkkhKgygxJ4lNfT3jQYbaEsKfKRlHhEw5fRgIyKEvMD8V//ANgj2MNMGlizaVPGA0W0NqBad0EMC9Xdwprc4G7PzFCUAxLqXWmhP8p/YgZiGFKivkD94Z9mUoCKjezLq41UW1pRoBoK0N/L7RVjASghJroSOHSGhRSwgXES3Bq3v8w0B892nsNsQJyprFRYJQwSHFjQuKObeUNpsuUlOVMsC5JUXc6n5enKG+OSCXIcix4fR+kJJiMyiS7CAiUgB9VWPLUiusLtt7SzITLRuv65ef2g6YRXMSQ3t9Iy0zaGSaVlDs4TvUZiHYVJqYCUzHOUvJXLSWbP8QrXl8NOAhuNtMABwbrGQxO1yvE/xFHKQQQomhILa9A/WITJyzMKEMQm6havzgNdIxHeLSm6SbO/V30hnMnEMLO7MGIFKE6W46DyzuysTLw6VzZp8NBxUa7o829IqmbXnzN+WFKGc5SnwhwA3WmvOAPnLSpWWaXzcXDnR1Cw5/WPJUjIUywSEFdQoud0MnLe1WH82sATMRjJqSVhZAZ3DdKgQx7MbPxU6Y5RuILBarDRVdSBSj39APlSiQCFE3dnINS1w4P71g7ZHZVSmVOLhVSGqf8AaGYUr841GF2UEqYAsdNAQPq50hlNmpl7ymYO48uQLNesAJhsNLlo7tKSlKQGYEn3dz1MQxQLDKnNdnCtQAx48OF49xW3sLKWApTKNQoJoRUAkgVH2gLE7VkE50z90ajQn+V3NnqGHrALApaj/EHdqKylK1CqSkDduRlIOl6wNjpK+7UlCispJOYhnTZqMA308oN2qhKpZytmUy00Y56MVV4ADofKFCsaV7wBJazUBoC58zQ84ABGz0oIUQkKA1LkPdwLlvmIGmYgmYVkKqMooSbNpa7/ADgfGyTMU5GR6l3Ics7MDz9IYbKwU1JUhRBNQkFV+b6D3MAJlm8PdP3jocfgDwT/AHH7R0BPY+zZbk5iXAcksK6aOG+Qj3aPYRM0lUqYxNWIDPraopFmGcHdAdmdqtel4ZYY96wCiFBnLe4L351o8ADs7skJcuZLXPdOjoZjbjxhDjuzc1BYKQpk5iuoDv4bOTb1jclNz3oKi750g5msGGj6Boz+KnldRlSpC1OkgUqPDoX/ANsBg8ZLUhdFFKgWoSPlF0nFLYb6gf5qj3+sXY+WVLUSHU9Dx6tC6Tg5i1LAJDVvYfv5QDKRPWo5FqDBmagfQmNRJCFS0gneAoeY48QWvGc2ds9KFAzFKPnHi8dnmBKCcuYhtWahDaUgDUJPegC9fQsB65TDbDIY1f8Abwr2hLUkJSQas5sxZyHIAYV10g3A7IsBMUrmgix1tUEVgHcvDlS9wPQ0pR24m141GClsLD984XbKlZRlAIOpIrpqacYchBYPTzgK501KAVEgJHifSA8TiAdxJoWNNQbR220FclaA4cFn/MLPycRhdkdo0yzkmPksHug8P5k/LR4DSYlarC59oCXLuAL3f93hpkoDStXFiDwPCBMWTRPGvT9vAIdqTQlBBNZlE9E1PSsZnEAMSkgCxWT7Bo0O38MtzODKCaZQHpxrfi0ZxCTOmBIOZSqAO9NbMEhuEAm2dsszZhPw3JI4mlPpGkGGTKZIazgAjhctr1sx4QxxOE/Cy3Z38IHxK1drD5Q67Pdk1UmYi6rpPDgeGlOAAgF+ysFh1jJnQuaNU5lPySywC3vBux9gzVFZlrQBncKQFpSzAUSDVmu5LvWNPK7K4fMFKlpUoWdI5/eHasFugBk6ClOjCAG2fgVISy5hWdSftygqXJA3Uo9AwHnYRb+DoG01fhe/7pBQlUqT0/40p7wAs2QEAqUoJSKl7M3GMZjNtUAyqXLmg5ACCQqrpNnF2PLzja41aVoKSXCgUmj3BDfpGEn4BMorkgmZlZaWG8FFwWF+B8zAZrailKySlMlSAAlRc7t36Bi/SFwx4mHKHyiwLX48ydeghvOkFbt4gkp3ufK96ecEydghXiSlyndADHXUseEAmwSt0MSkvpy94OkYtSCsMFKVUKUHH8wYjW784ZSeyTJzZiCbAFx5uICx+y5stGdRSybE0J0YDW/lAdh9q5FKPdpLcKM9VXBuSekH4HaUuarIlKkzF65c4J5sXHG0LJKUqVvf+SyyQEihJzUd70EWpxSUJMrDgsaLmKFVDysngkecA9/Af/6yf/ZHsZ78P/Mn+0faOgN3M7HyUBQEyaxAeqP9kEYPs9JlJBTmzOqpIPDkw8o8joAPG7IRMzFSlulSWIIFCoOLWLQtn7OSpIJJdzUBI15J5AR0dAZzG7IRmfMv1GvlBGy9mIBUXU5NS/lwjo6AV7Y2enMEupiHZ+Z5R7svZcsFag7hJIrHR0BopcoTMOTMGYmjm+oemvOPdnSAJctnFCCxNY6OgNLhEMEi7h6wXhxmqSdflHR0ALjE5UZrl9ev6xgO0OESMQsCgUxI5kV+/nHsdAFdj5pOeQS6EpzJf4S4FOVbQTtglKSxZ1AeRBJEdHQChM0m5iPZfBI76bMbeYfN/oI8joA/Ys9feledTqWkEPus4FrRqtlTiXGgLerx0dAaDAWBepJ9oKdyI6OgDUoZSRoYh3O8veU1N16D0D+8dHQA+0sAhbJIYBT0pZiPkIS7Q2LKnozzHK0kgLBAUw0NGI5ER0dAfOJO1lrmpSrKd8h2qwajvQV0j6FsTZyEpzgbzH3v0jo6AMUgCrVtGNxWIUqepSjmyFkg2FtPP2jo6AR92AmanRKqct4W8iR5wYZSQpgkANYdHfifOOjoBf8A4qvgn0jyOjo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2476500"/>
            <a:ext cx="677227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TExQWFhUXGRwbGRgXGBsgIBwcHR4aHxocHx8ZHSggHB4mHxwZIjEhJSorLi4uGB8zODMsNygtLisBCgoKBQUFDgUFDisZExkrKysrKysrKysrKysrKysrKysrKysrKysrKysrKysrKysrKysrKysrKysrKysrKysrK//AABEIAMQBAQMBIgACEQEDEQH/xAAbAAACAwEBAQAAAAAAAAAAAAAEBQIDBgABB//EAEEQAAECBAMFBgQEBAUFAQEBAAECEQADITEEEkEFIlFhcQYTMoGRoUKxwdEUUuHwI2KCkhVTctLxFjNDk6LCsmP/xAAUAQEAAAAAAAAAAAAAAAAAAAAA/8QAFBEBAAAAAAAAAAAAAAAAAAAAAP/aAAwDAQACEQMRAD8A+uYaKNsLJkzlA+FC0pP85BS/k7dXj5Vge0GJRmyTlAhRKxlBvdVaN6fbQS+2zyUy1ygHUjwPYLSpTu9wD5mA+i7LwCZKMiHYqKql2Ki5bk8FKLBzGTwnbITJgQEMklitwWHE1De8aJE6WT/3Qohg2ZNzUUGpgB8VL75IyHKzKRM4GtQLtxBuCYr2evOVFQIWGCwS+VY/LwBBcUDiGBnoZ86W4uIT40k4mQZK07yVZxTfSkpy14gqUx5kawDjrHhiC5YWA4IYvwII/Zj0qI8XqB8+HW0B0RiRiOWA9BiYMVTJgSCpRAAqSTQAXJ4QuPaLDuB3jjK+YAlOlHGpe0A3JjhFcuYFAKBcEODxBtFhgPQYipUePFGJnpSMylJSkXJMBek84kYV4basqYjvELSUAtm0d2105weiY9IC3NHpVoIpCucQ/EpF1DnWAKB0iWaAzi06ViJxyRcnoxgD3jzNC6dtNCOML8Xt4MQklNWdn50D6jjWsBohEnjGnGqWHzKOYApGZIYB6gE1J6uGjxC5uQOVZwr4ylwOBL2oLPcc4DYTZyUh1KAHMgfOPDPSz5g3WPnWK2gcylTcpKSwSSkig8Z3XB4D1gBeMUlCnICVF0l82YUYBLln6wH0/wDGJIJSoKalDr1hNtDtGoBXdSypi2YgkMCy91O9xbi0YbBY6epAlywe7JcksBQ8DUB6/swRiFgg/GSFFu91ys2YJ3k65TxgNcjtchg6FA5QTZw7XFwOvEQr2l2pUqqFEJ0ZmDN4i+pOpEZPZ84KQFNnIoW4hQqpRJIT4qc36yxmNSSkKLL8PBAFb5dQSaiAa/8AU07/ADT/AGI+8dC//D1f5g/9a49gM1K2egl0rUhSgpnOhahBbnxvyio4adLIBejF0ku44t+6xPCYlTUIezFQ4GwJoILn4dYCTMIZJVr0OUMGb1gPfxSpbqIWGJdSQo8zVPJifKB1bUlqmZ1zVBTAjNmq3hLKFvvDBeKJyZSlrMQ4djet6NxpEypK1HvkhSCkMoIzMQzJAAzAauKQEJe25bMJssPeqf8A9CLTtcZd1cujlLKSwVRylrHpxgQbKkpQCuWCTbKD6l2YW14wJjNlAJJCUZU7wa7sHpfQXpAPtm9pZ8sbqnUsAkkqLmoJLlszj5Q0X2qxDElWjMAKV8VnfThGClbPSogTBUc7at7wSdlIFlKA/wBavvAbZPa2YPEDc+BhfiGrHK7RqWlipdaFjo3I3vXpGHXs5QqmbMH9Z+p6RVNlzpde+UBzAP0gN7/1CsAJBUwSGFC7WzEkvRnAAMCr2xKKg6a3IZQD3J3aXLgNp5xhvx2JDfxAeDpTbTR4oO2MQKkIP9LdbFoD6LL7QICnTNWSPhUoigFD4TyoOJMdh+0kzMkfiHCnJFCxPNnHTnHzuVt9YIPdJ9Y47aq5QeIZWvnAbyf2hnFag6ik2VmcHTwuG1+8RTtPdGdBJQQaEHpY+kYpHaFNQZZ9QY5PaGWCNxY5hvvAbuTtQhKiEqCeILjUsyiADpTjBgmTwohMxTDeYF78eNOcYBG35KjdY6j9YIRtcZQAtYPLM0Btpu0JhRlUczllEKyjmACajyPOBV7UASkrQCWICAMxvUsCw1pGew+2GDZzl5k0gpGNUR/DVm8gfmHNIDSYTagWzLIckFVQKOAGPVgA3tE8RtWcs91IluSPGfCANa3Ja33hCnHBaSD3dhoOtW4xPCY0SwyRlc3SS1/9Tj9YBhs0qSVISFlQWO9UoEl2cFnoGLU1bSsWTDXNxcORXix5vpzgWbtshSjuuUgKNatblqYXS9uIFllZeoKlX6EBj0axgLcRtnJusoqpld71dg5saft4R43tH3ZaYsBT+FO8rkCBRPmRCjtrteapQEoGUmvhy7yS3xAZql9QORjKyQAX1gPomzdsTJiqJCUh3JZSy7NVqehaG81eSW6iXuA3iPEUFRd/tGO7MbUEjMoiihqauNRqBXiIaYntPQ7jmuUB/oHP6CAdomBAcqQhG6hlXZhvE2c6E6dGEsNtNCwd8kOGSQ53SGSCkMoXP2eMTInLxExPfKIBonO7dTytTVw5h/snAFKnO8cwCSnhejUCTSogGy5ZWpyES2DM4evwlqh+FzasTn4dMkMSkDi5IckM71ADg1tEUdyiYoTUFSg4Sl1AAvUhixDC76cCIZYgCasolJBRldIPIbxSSTxZxygAu4w3+aj+39Y9iXdL/wAhH/sH2joDD41KkWrmerXtfiLVf5wVsXDKmrKdQgkAkizMzhn6wIva0nPkWQCBYgpobEKDguPXjEDMDvmCk0tYgvQ19HgGqUhKgyibtQEWIoFFia/u0GYZeUhCXSU0zC6uRBc0486cYAw+NBZIpo1mbVwPnzhlJWQU1zFmLpNPmfOt4C/fYjMr1d6EUCrmt+lNYuwqc0kDdyqIdJBO9YCoozN62iifJWpC15g0uyQASS7Bi9FAvcaxH8KvClS1rzgmtgoPxALcnoKCvEK8Rhmqh2NQ9ffUcDWLlSiN0kUuRaweCJE0K8YYrNjZhfUlwBrr0EC43ZeUuidNS+juB6/eAjMk0YMQ3nWL5cg5GZx5QtOHQnfmzJyxcgEC3SrCljF07Epnbsvclj4gwVRvTW8B03DPVn6frT/iAZmDOieun/MXHZ66tOmtwzD/AIiyVs5b1nTG8qe0Asn7LUA4/dopVhxTjrdvnDibgVD/AMyy/EJ+0VjZ6rd6SP8ASn7QC1eAerCnX7RUvAj8oHQ/pD4YMsXmKYck39IF/Bk/+Q145ftAJv8ADRdhEF4RSQohLsHs/wAodTMIq3eEgWYj7dY9kyWqVLPmP9sBnUqJG8hCTwLPWCzs7UFST/Ko/pDLE7PzF33Ws76dL6RWnBnMB3iz1LlvOABOEzbqlKKEhzqS3DiTBX42WA0pKA1wUh/N97z0fyg7D7IXkWsklOUlJ0VegYuLEvxaM8sVYvS4rbkRQeggC5m2acAKgMKK4FqPYhULMRtWps3vx+dYRT1HMctEvasdKQxBVvcrQBk6Y5VMDu9XN444VSlPLqKV0rp15QTKw4DFToH5DWoNuYi5MxcwskFuA+rW6CA8CcpSkF1n4jYeQhovs6QrMuaVf6aeguB6Q32X2bMtAWaqykkpun0cN94N/wAEUuWZhSoBINXqprsHB0NOEAr2LstaViu4iuY1y3pW9zTl66tKRmU4QUkAXKWJNCOVTpUagQs2bi0hJK0sW0NBQsaUdmpeIT55UlIBUkE1ew4igBy3c8ngNNs9SEKmujMcrJUqoIdhcUGtI4S0pCSSAwJU4NHd0h/pSA9n4XInKcxJd8oNCbMTcU9+EFGYEFlMlNjmN34cOUBd/iSP81XqmOgTuJPE+sdAfIJkkKUQlyitDUpUahjwrzEF7EQEDKsgA1r9RxI+UVKkKTNzOcrpzJGpdi78PpDT8O2VZBYlkqUXtUBNAAB/Ve8A9wezJaw4zVLBSbAvoCx6nnEl7PKfDNANQPE9GoKKZVbVtpCAYiah1JlgI0zJqf7TfmI6ZtZNMwQku9Zk0fXi8BqsOs5R/BmLUC+/m06Jr6ecWzpk1aiqZmBSHSEILO+8+aopUOSKWEZSXtWWRQp5PiJkGoxq23FJ8sUr5KgNijDAMo0UfEd1y1RUVfTXrCrauKORABe9dOXGrFoXrnELLFwLP6QPjJilZQCAEmxPy4uWppAXy5zhL1LkdQXcR0t5aFDJnCXyZXzHVm+IlvWKQkgJdLb2uoDufo8WYyeoSklzSYkerwAn/VSEOkyZ4PBSGL83MRV24kJDGVPP9I/3RdM2lMz5EYdU5w+bMz3pUVZveI4mbPQAZmzzrUrTpU68IADE9uMMr4JzcCE9Pzxye3WGSP8AtzvRP+6LJW0ywP4El3IIWg051ixO1gcqfwSwo23kfekBV/1zIakuZ5lP0ipfbiQP/Go9SPtFqtuy0K7teFmBXAhP3g5E8rYjBrUDUH+Hb+6kAoPbmUf/ABkef6R6vtxJNChXlDbGKEsPMwikBxUmSL2ff5Qtx21sLKOWZKKCQ7ZUKp/So06wEpXbaQSlISutGAdybNzjUYHAsXnLRLCkuElieTsWtmoNAYz2z0SpoTMlS05SSylJSC44AOSbt+zDWUUKYGaVunwKAsLlqu3HR7QAO0MfOKsoKRlPj1f+VjRgBf0EZ/EY1CT4wQfhZ68WahPIwftMFKDlseWnMRlcVJzF0mo+mnnAH4uQSrNLQCFNXgTxYvf5xNC0pOVCUqmB3UXDeRO6x1qa6GBZWNUE5AMpNCCQQPI39usMuy8iWcUEs4SnOWqM9MqVE3FSeZAHGAabM7NTJpSpebKbk0PkKkDnGkwGxZaTkEtVaVoxLC4etRDXvAaFJWS+turWDR0ws475lmoAejVtmc8efvARMlUkZAkZQBVSjVjUUeti+ril2jj8QpUgy0yEBI3pgKgSLEEWDauDo2sQXJDAqUpRcVdxX+WxHqaxfhFkEpcZTYEO1WavOrgnpWAU4UhiyUgagtX1dgHHOGGFR4QEjxAhIFPVh/xE5UkGYUgM5ro7sKZtKl2Oog/EbOUlJSpGVhmZBIcAh2Jvfr9QvBYEh6NWrVAcgM7XMAzMcVGqEtUVFCXsHubQOpC1KQrMEgKcJpV6VubaB4aTRalbHR60dy//ADAL/wAKfyD+0faOhj+Bm8E+iI9gPlnhIDbjqCkpUkOkglnSVZb9ekMsNhytDFOVgMxVYMQQlzUV0AGhJ0gPEbLmJlGbNS0gsCuWokg1u9U6B2A9Ysw8shDMvdNAo1ILFJ53DawAm1lbwCVTEhA3SgUL6lrcf6jEsIJxcy8YhXKYfuCI9ODPdmeAgJTul3BcKKSxCWNQdfSABKlLL0J5Eg//AGpoB3JweKKmz4Ynl3f+2LDs3E/EJam/KJOnvGeGFlOAVlB6ivt9YOlbOQaiaqnEEP03xANpc0LWojgKMRx4wPj5ykLKg9K0S/Bq/D9YXYuTkOZMwBabF2PvMPpFqccZni8TMcpoacAC3nAXYHbAXNeaou2UO40BoWbWG0/DFSMjgbwU72bT5e8J/wAOM6iQAbgNrlT9jDpSsoUoeQ5OPtACS5+LlumWrLW6FpIa7seXKJYrGrCClazMWc2ZRcmrMA92584giYygACOHofa0CqVvO9zrxzUPs8A2RNlkDcOYsCCPiDC3rExIzzACMqQL7wHBgWZ3IDfNo+hbDkITJQEkrYeNQ3i9alr1hP2yO6l/CFO1XJ+EADjWAyODmj8StpZnTF7hypSEhNDqa6EqI6Rs8Ds7IkA3uQBRzw0hB2ckFM0kpAVMGdanLj8qANKF3PBtKM9rbZVJSJcpLzDRAUXZ7FndrcrDgCCztlghMMqXcVzJNXSxahtVi5pePnGNwSFTmzZggBKstUgupwDrcClLxqNqqEuVNVOUVqPiWTVajYbpDAAswYAPGS7P4NRWEo8SnLAPXQNp1LCkBuNmSjkBys2jF2sHa4AamuUQTimQgqYuXYkVqG8y3uesBykKwglUzqXmdVSnkgAEAqNKm+XzFs3GnEI7xSFISkkJlqABcFqga34wCDaeISEEqq9hrWxjNT1lAzAHepma54J9Ya7empKFk6CnWje8ZTE4oqZnAAtz1IgOVML0qo/sCNX2CmpSlZHjzpzPV06XoCN4udUiM9siTnUVMGQHPnT1ufKNN2WwIEsqBqvMSbBmUAmr8zWA+h4HHSXQM5FjlTU5hxIc1axjsYAleYAFanUMovQgu1HYkMbs0ZvCy8qFEFk23Umr0o9jUUr9IcS8krKVLSrNUua5mU3Ilr9IC1M11MUpzKNDlZuF3ALjzeLpWCSkiYklJLhTg6aVZxaj/WCUrCXJRvEXUyuh6/cxbhMRnZJAGgBPC5oDpAWYZQIDEEgOCCA7A8bDgBFsntAcgGIlhaFEAvcPWosY9UhCEnuyEuKKApx9K/OFGYsUqyuauogBtCSbGheA06NmSZgyyF5HuNfJy/KhN4ivZM2WCCVKYDe3fSje8ZjC7QR/28wJBYkFxWo08nHGH+F2xNliisydAqvobgQEsyvy/wD0I6GX/UqP8of3R0B8GndqZyZapOYsQ2UUDPyqsefGG+FWsICUraYEuCwopzVmpUm/KNBi9nYaYsKmITLmEHu5iapJ4h2rroYXYvY83DHOrJlUQEqDliLFzZ/3xgM5+JnqkKwqm7uWsrO7vOS5JOYBq68Y5SyWC1qKU1DISVVbUpGnOGO0cN/EzZQnMhwkqOlQVKGpNYWrxUxF5Ki35Zmb2LwFYUQ7LnDqmnuSItEvdopJU+qE/RDv5x7N2vKuUTE8ly5Z+QB/5gySmWtLqSEpJ+KWUU0bLNf2gBmni04gcMq/koMLQVh5swis9+hQPLif1ioSZCD4kJdm/wC6PfNFvdghREwqH8qp5b5wDIy6k6NUmzZTRvWv3pbKOaWo82bgxY+0BzM0wlKE5nSLGlaen6wx2bhFBCksCrNmbMDSr1o8AFOBSUqcsGoeDEOAej/eO2Rhsy8xsGFOLfr7R5+JVMKkZSVSzlBbSrB9WcUhjsJkkpplrkU92AcHn4iByPCA2ew8UwykHp084T9tcewQHympINzwZq8vOLNk7SlLnZEl1NfQ2JHl9IWdssKpakLYnKQ4AJp0FxxgKjtpVMjZ1jKSQS6QCC9RvR06amWlBSHUom7FSzQKVmNk66UHCEYlJTugqIQKKZsymrxYkOT0vSDP8QqaOpmTQ0TSgrUk8LgCATdrMSCUy2zAkEZmGtebdGt1iWygUJ3QxLuoEVF2J0HThFx2OucoupSTRSibgGyQA9eAPOHQ2QUpSgIy3FRZCbOX8XMcHrAV4uas91Ll5WzBSiwOVg7inirqdeULp0xlJCSohIJUSqqiqqyfccoO2ipMlBEtlLADg/Elg4HAMzB4STtoSxvAEBviDENo+tflAJO0so5SoeHMByNH+o9YSysLRz6xpMWoLAzMpN2JYsXcj9v8oGxEpIqASG4ezwBWzsClGEu6pjlT6aJHlfzMEYKWkYZCAd5RCmq/TpxPOAUgI3EizKWtzQsKJZnYtTrDvDYZSpZyMlPw5m/Lp5awE8HKmKmulPeEMEhT0ckMXpr97w4xWIHdKzhOdNFSxa/2s1NY7BKCEuxSoByH1VQlXPnYPHqNnpKzNUS5qQk7qjXdNamxYPZrQHktbywpCUJUzpGVTqSRQkpJJP1izC7aTNUgkJSsFgagKHAub9ae0efgZkuYpcgiYTTKtSmSKvZ4r2ls+YEKmzJoMxFUqCQE3LpqSCRUUEA6xUxaXWSlrskDRiSX0A0F3rAG00ZpfeIO6UuKuWH7DHnHYTHS5srwG+ZSgo1UTTo5o1KPC8InozpcHNW1xxpbg3Pg0ADJrNvlBD/tr8fKNBglqMsgF2AILuOTPow0hFLVLR3K1LDlwoNYANXjcekaTCFCpY7sgp0yt0byaAt7ud/lq/sP2joV9yfy/v0joBdsDa8tu5nAmSoFwpJdCkjq72tZ40WDSUyyZE3vZJYZVG3JyD0rxvHz6Xs8VSkBRJexL1cA0ci/rGl7KKm75SsFvECnKlYIsQagNY/eAbztmonD+EyFoNZcwUcgChuKADUUFoTqeUrIpIQdUlA9RoRzEO8bMRuiWoBZLd2t80tr5SKt/KaVhcMGQSpRKyTV4D0YiWRVQcHVAp7RBM1C1ABAUPzLSG9AHMGKmpUkKVLFDpfSISSVEmyTQA0+dzAdjcJJVKKVJFqFKQC/IhiIy06RKD75JGgRMof778wI0OJUovkYkfCdWenJw8JscjMHRMmpIqAlTODyIPK3EQA+zNpGUtKnUUkEKYkgJcMW5UNOfGGM7aqXSpACxfOCAObH4ug4xjJmIJCgczgMxoXAJ4XZKhFcqaClClrUoBmSCmnGmaA0c3aARiFPm8YVZLaG5qBpSGCcQFTEpKQcqsycpKSHo5y+JnvwF2jX7EkIWiWooO+kKylIUEkh2cppxZ9TDudgpRb+Eg5bOkU9YDOdmMPJUM8sFKpe66lFz5A1prziG0cZMmlSZCkHKHUZgPGwvTmYabSw09iMOqWlw2RSWAcXBTV/KMxjdhYlKAO/SkahIWz+RD/aART8dkUpOb4VAltXQwZLXJyvT2MBTsUtSlKSWKqJIGhpR+BzH0gnGobMTdLngFFLMOj1PCnGIbDwhm5ZUtO/V5hBAyi55VFtaQGj7NBUnMjfUpWVWZSyqnCteV2qbRf2h2/lQUJXvXdNnBf1BDNqBzgXaeN7pAlIoWDlQbNSpf8AW3QxmBMqVKTmUT/DSq3NRHxNusLF6wFmKnTloEwJIzh3UwHCnEG4pUQil7PxMw1SpSRzAHlmZ42+zdk51556i5AIS9T9hQ0HtDbF4uRKV3UtKVL0Aa+jvpW1/SAxEvYWKyqUAjIKuVgFNn1LMWPAUMH4DsriZwHeNLTpu1VzajdW8o1GF7MzVHPOxK0qUoHIksGGl79LRo5UjIGBzF6kn6i50gPmc/ZqSpCQLEJU5INDVr3940HcKQahmDpGlmNNSa0tSNJiJLkkIGY60cjrc0rGc2hOLgJSrMosE0D8ahyBwMBfs9ZUMrpSSAwLVbW1XevlBH4AKmAutCxYpLNYFgQWcONHAhXNCCapzmiSGfeIoBrZuPkHh/szME5WYPcux83LQFkmTLkJymYxA1Nedmc8zxhTtmYmYShwU1fed/5WBvb6QwVhN7KrfuRlFE6EOzm/sYM/ApQ5SlwKAh1Prq9HYU51tAZvB4FSSkqyy5bUl5auwcuaAW01YwRmzNnOUByN1/Rrwwmy1Fb5R1bibMk0qOZZqxPHSUhCQhwsAZgSpPXkLdQ4eAxcxKUneqhKi9NH9bQ8wGx5lFYde6S4ygN0VmanqbkVgfEbGCioqV3cp3Ua0GtSH4saxo1Y1QQkS2TLplKD4k0YMPCWpSsAN/hWI5f+tcdEv8dP+Sv+/wDSOgMThtyWlQLkFnHwm40Z6E31tCnZ228RLnlEtb5jvKWAQvrwa1CLQylyTkcqGZCqpapB3aF2+IG1WhVL2TNXiR3aVMFh1ZTlD1LkcjAa9G2kpPeTsqKBJKUk004kVPODZW05MwOibKP9Yf0d4Sbf2QVSihJZXHjqElyGf6x86MveKTRnvygPr83FozEEtUB8zUOvTSBJ+OkoVvzZQFKFQJbo/OPk7RISzoCYD6jI2xhk2myw51JLV42gPbKklRMtSVoIzApZST4goFjW1nFWtCNAl9ykZXOUcbtx0i/Y2zlCUlIF1BSuSWAV1NLfeApE6VleXmU+8oKdyWUBlUoAqrpeEkvBpGapzpWABSqS9eOnuI1mJ2elIKFZcgO6EE0STVLkuSLvxaF+HwqBMC8zE7rLFHoynTY0EB9Q2CZ6UpTkQiWkBnVm67oL1prGhQp9fnGV2HtTvJaWU2hcVpRutobTcYrQfKAZLLwBiWasDqxCydA0AYrEEu5flAZ/tOgBlCqRQJanI0qbmBuxmNUMQpAFF3LD4QW05l68IltAqOdyGbd5D1hVsFZVPzpBJRmUASz0yhh8RJalmgNT2gw4feD1dmuTo+lTFWydmrUUzFgJAG6QH8w4rpygtG3pcz+BNlkE/ECSm5sbg0P3h/gZSsuYMOD2A/K2n75iAgcIhQUdVfE7HW1aC8ItrTkYcZES05b0bOVHViDmfiTpUw4xiJiikggAeLcJcMaBqXbnfjCmdhJRI79BIAoVsH4sm9HHrAZnF4ufOWnvFd2gWlpXVR55C7Gr/SPoWGWoywpTJJYtdh5M/wC7wDJwknwolJZr5BlOteIhjJXQAhtB9OnSAhiJQVVyDxeEO0sIlNXqaVB10Gg0h5isQwYAE8NTwbh5xnMdtYLUlIJcsFMOdzqEgGAN2dsZjmM0G+bKQXD/ABFNLOHvDwISulW/+a8HFYyuwsayplSQWCmNKCgrcV9o009L5SAyQKauSNauPXrAEJUkFk2FHA92A5vElkh1ISFqAOXR7OHNv0gaWSnMcyQNN0AeZe9RZrdYqmkMlTkn9sOY96CAKnrJLBJsCcoB8va/tCmfhwLMlLVYMSetNINw+MBUQQaA5ZgpRgMrPS1zAO0p4yl2BcNxJLDyNoDzCYhExLM28KHVhR3/AHUQvVOZbAOxYVYAgmpampHGgN3ile1ES05UpCxYFubXN62iO0MQVqRLlqcGpL6PQEEcAPWAM3uMz+xH3jol+EkcU/v+qOgMXiZqkIYJBUcwKhXgNdHLveLsLt2fLSAAWFKJBBPXU841ezNkAzCEkiuYGr7zmirUJszhhEl4mVJcpdRJpap46EjmYBTs/FT8QoFUspQAxNh9/SA8b2QlkkqWSSbk8a6isaBeMU2YLSOKVa+YpAUzbIdimTXQTE/I0gM9jOyaZSQozN3mAfOn1irD7CRlzKmZhdkBqC9z9rxpxtsylpT3boWQAUlJv/pJb/mCdsz5GRK8iFKNElJYuQfiCgbsGgFGztmpVLSAHBFFHgNfECx5RXKHckoVSpQ/GhIavIQCrEY8LEo/wkhnUlwCBq9Hg9M0nKkrzEM5JPPzgKxtCYwTnKpctSmHG19Tc3hUMOmWCoF0qWnuyXO6sFksTcFx5QzXLGWY53sxLf0/L7QHIpLAU5DgNwoYB72aljeSSAolwAeQD11LVhziZpGVvNyQY+eqlgFQKlBr7xtqUvYdLRqdm7UVPTfNloSNecA2XjqMP3TjCnaG1wkArLAktRyTyArBmJwxCCp2AGv0hMpIWvMEuQlg9h5fflAVDHS54OUvlqQQxazkdYhsnDLDrAZ1AIDhiAd8kAuBlcPTlaCU4SWl1BKUq/NlFz0vDLYOFZJmMkOd/klNgPqbG0AZsfCrzqUAl1mhOiXDsBq1B1jSIwxSkCwD8/8AiE2yZ+da1MyQWBPFhSsOVLIqAFA87M3tAWZFM1bjVjAc+YMyUBO8bODo3JrPrDDKOnSIkoWGD2vVx61gAUqIULAWv+3p+xFOPn92oPlAv5WciLVz0CcAylFRI1DnQAmj61IpxiGM2UrMVOco+GgAe5pfRy+kABisWlYUokgD4XKcwrY0Be4GlYqxWGRJYiWlRmgpYNmGuYnUNeB8Xg51EKKhLLKIdyOe9vMDpHbRmUAO9MSmt3AIAUQNCeUAk2Utpk0uPDQeVyBQu8afsltPvJaULLEJ3SbkC4prTo3SMgnFAKL0YZbv0dXAU94v7O4jKoD8qyPWoHufSA3U4OKGhpc8/wBtSFWHwqqjM41U5VXzLnWLe/CkFspBqKij8Go70vpAUtRUoJTlIduDszpGoZyNRAEYjCOkhcxRqWSlLPSzhTjm2guIlPwSRKUV5tCC5oxBS5VoCPnHuCQpKzmJL2c1HEPUtwgfbE9S1BLnKKKHE9eAD04wCzDTB3RKnpxB8LhgOP6iF4yrUBYEcb61I1/SLtp45OQy2KWLlxpZOtSwFxCuQrecFwoUzDwsOt6e0A772X+U+0ewPkmcv7R/tj2AkNuzt0JwpKVChTvZX1d6aGo0hVN2diqFWUvok+HgDp6PF2zcSoZ5aVF07ydX5N0p7w6VtgAJyyjMW4uWR1oCfJ4BDL7PzVVUzXLqPyETV2dFN4A/yuT9I0WHngqJUUl7hLfJLkekE4/FIlIzlIJ0SVBzpTX2gMxhNlYnNkE0ZbuUgKbyrBuL2V/AmZSpcwMUvRmIJCRYkgEecFSNppWpwMqi4CS4roHDXPCPJqlTAlSpRJJygCZ1c3qKGApwU5whSSTmDqqaEB+tQVRRJSlJCjQEgH0p7kQTJwfdsClSAR4SQWYGxBNHOtaCBccGQhJ1KD0qPt7QEJwJCydB9HJ6wDMKUSiVOQF6f6VNDTEJoWdyBRno6QbaVgjC9n14iSDupHeOAp3ZOYWbzgM1OQ8kk+I+37EavsZs8CQCE0Jdx6fSL8F2VMuZ3iylQCSAmwf8xzpAamjw5wU5JZWV7hknMm/vT5wCPbMveyZqNmO9o5+1+cLtlY0KGQakmjseHnR42GOwMuaxVLKTUBQDEPcPqORcWjE7Wwhwc0Kl73xNlNHPmPQ8SzQDqbsc5nXUMWY1B3eIbW4eKBNytKSArLQEONCGPEuVE9Y92l2jKlSxKSVHIVrAazpAAJpor2gbBFRKpqtxILO16A2q1fKpgCpT50s2RyN40zpc5qtSjc8yeAh5s/Fle+GCGqGB3qH3/WEWFmvlKksolwNGPUUHO9PONDgsuWvhq1g/7MATKTTVId8wI9K2HLnEZmIRLBOZa2HhpVg9C16fKEeK2oFJUUHKGZJuVa0DsBS+tNCHN2KpkOqpNRqwgLMXsgYmXLMmetMgsoBITUuClTs9CxaukO5rmWUrJ4OPEbCgAdzX0hIjaKJJYMEl3YUSS5J4B9RxPWC/8VRnZKSo2JAJ61ANPnAVT8InMHKzMDsoqDgAs1fFpprCvH7PSMxc51CqluX9GSBWoDXhjjNqHdMmuYZlF7aMQCHIGbmGhRi8emYkLQSEtwd3JfqSxt9YBJtHDBITybp9IBwkopWp6AsR1FD7GNJPXLIy+IkeBhwuaM5rV4AnpT3iXLAElndg3sNYCnBKy5pe8DmNqUL2Jo73fQiHMvDzUEiWlKsw+EjdP/668TFOA2aszCUDUglswsfEHI+Lk4AjX4KQmWkJCRapGp48ukAhOHmoKStIAUwKiQ7tr5C76QPNfMSClrByxZi4A11rrxhvt9CjLGQh3LB0mgcFVNP9wrCPGgMGzH+YA1SkKeoYAVPXhxBLisPvqbxuSV6DkH1DAxVJCUJKnCyw1dujCj/eLUTkrUpBUVEjNlPhobkZXccedoOwOzUoUDVySADSgq7PoxLmAo/EH8vsqOhr+ITxR7/eOgMTOlzJSkzZYJCTUWIs4bjDjCLSf46GGY74Givzedj+sMtjYY5SopUUlnLpo13F25xlsVjRLxCstEGltOLPr9oDTYrbJlpBBFaCr/WASvvCkzLqNrluZNtKD1gLHYXK0xDrSu1qG7WYfWIYfGusOkjKRf0an6QGi2fsVbuJlBViATfj+sFzNlqIbvSgpZlJPmXdmetnhfszEq7wjM6SCR5M494NVtO+7UQFGI2NNqtKsygCSVA739JoTwEQnpPcpKg6qEjhvH0qIMXtEJT3inZJDBLX4Vp6wFMW6HUXKnNmfM6h0bNl/pEB5gMYETkkhKgygxJ4lNfT3jQYbaEsKfKRlHhEw5fRgIyKEvMD8V//ANgj2MNMGlizaVPGA0W0NqBad0EMC9Xdwprc4G7PzFCUAxLqXWmhP8p/YgZiGFKivkD94Z9mUoCKjezLq41UW1pRoBoK0N/L7RVjASghJroSOHSGhRSwgXES3Bq3v8w0B892nsNsQJyprFRYJQwSHFjQuKObeUNpsuUlOVMsC5JUXc6n5enKG+OSCXIcix4fR+kJJiMyiS7CAiUgB9VWPLUiusLtt7SzITLRuv65ef2g6YRXMSQ3t9Iy0zaGSaVlDs4TvUZiHYVJqYCUzHOUvJXLSWbP8QrXl8NOAhuNtMABwbrGQxO1yvE/xFHKQQQomhILa9A/WITJyzMKEMQm6havzgNdIxHeLSm6SbO/V30hnMnEMLO7MGIFKE6W46DyzuysTLw6VzZp8NBxUa7o829IqmbXnzN+WFKGc5SnwhwA3WmvOAPnLSpWWaXzcXDnR1Cw5/WPJUjIUywSEFdQoud0MnLe1WH82sATMRjJqSVhZAZ3DdKgQx7MbPxU6Y5RuILBarDRVdSBSj39APlSiQCFE3dnINS1w4P71g7ZHZVSmVOLhVSGqf8AaGYUr841GF2UEqYAsdNAQPq50hlNmpl7ymYO48uQLNesAJhsNLlo7tKSlKQGYEn3dz1MQxQLDKnNdnCtQAx48OF49xW3sLKWApTKNQoJoRUAkgVH2gLE7VkE50z90ajQn+V3NnqGHrALApaj/EHdqKylK1CqSkDduRlIOl6wNjpK+7UlCispJOYhnTZqMA308oN2qhKpZytmUy00Y56MVV4ADofKFCsaV7wBJazUBoC58zQ84ABGz0oIUQkKA1LkPdwLlvmIGmYgmYVkKqMooSbNpa7/ADgfGyTMU5GR6l3Ics7MDz9IYbKwU1JUhRBNQkFV+b6D3MAJlm8PdP3jocfgDwT/AHH7R0BPY+zZbk5iXAcksK6aOG+Qj3aPYRM0lUqYxNWIDPraopFmGcHdAdmdqtel4ZYY96wCiFBnLe4L351o8ADs7skJcuZLXPdOjoZjbjxhDjuzc1BYKQpk5iuoDv4bOTb1jclNz3oKi750g5msGGj6Boz+KnldRlSpC1OkgUqPDoX/ANsBg8ZLUhdFFKgWoSPlF0nFLYb6gf5qj3+sXY+WVLUSHU9Dx6tC6Tg5i1LAJDVvYfv5QDKRPWo5FqDBmagfQmNRJCFS0gneAoeY48QWvGc2ds9KFAzFKPnHi8dnmBKCcuYhtWahDaUgDUJPegC9fQsB65TDbDIY1f8Abwr2hLUkJSQas5sxZyHIAYV10g3A7IsBMUrmgix1tUEVgHcvDlS9wPQ0pR24m141GClsLD984XbKlZRlAIOpIrpqacYchBYPTzgK501KAVEgJHifSA8TiAdxJoWNNQbR220FclaA4cFn/MLPycRhdkdo0yzkmPksHug8P5k/LR4DSYlarC59oCXLuAL3f93hpkoDStXFiDwPCBMWTRPGvT9vAIdqTQlBBNZlE9E1PSsZnEAMSkgCxWT7Bo0O38MtzODKCaZQHpxrfi0ZxCTOmBIOZSqAO9NbMEhuEAm2dsszZhPw3JI4mlPpGkGGTKZIazgAjhctr1sx4QxxOE/Cy3Z38IHxK1drD5Q67Pdk1UmYi6rpPDgeGlOAAgF+ysFh1jJnQuaNU5lPySywC3vBux9gzVFZlrQBncKQFpSzAUSDVmu5LvWNPK7K4fMFKlpUoWdI5/eHasFugBk6ClOjCAG2fgVISy5hWdSftygqXJA3Uo9AwHnYRb+DoG01fhe/7pBQlUqT0/40p7wAs2QEAqUoJSKl7M3GMZjNtUAyqXLmg5ACCQqrpNnF2PLzja41aVoKSXCgUmj3BDfpGEn4BMorkgmZlZaWG8FFwWF+B8zAZrailKySlMlSAAlRc7t36Bi/SFwx4mHKHyiwLX48ydeghvOkFbt4gkp3ufK96ecEydghXiSlyndADHXUseEAmwSt0MSkvpy94OkYtSCsMFKVUKUHH8wYjW784ZSeyTJzZiCbAFx5uICx+y5stGdRSybE0J0YDW/lAdh9q5FKPdpLcKM9VXBuSekH4HaUuarIlKkzF65c4J5sXHG0LJKUqVvf+SyyQEihJzUd70EWpxSUJMrDgsaLmKFVDysngkecA9/Af/6yf/ZHsZ78P/Mn+0faOgN3M7HyUBQEyaxAeqP9kEYPs9JlJBTmzOqpIPDkw8o8joAPG7IRMzFSlulSWIIFCoOLWLQtn7OSpIJJdzUBI15J5AR0dAZzG7IRmfMv1GvlBGy9mIBUXU5NS/lwjo6AV7Y2enMEupiHZ+Z5R7svZcsFag7hJIrHR0BopcoTMOTMGYmjm+oemvOPdnSAJctnFCCxNY6OgNLhEMEi7h6wXhxmqSdflHR0ALjE5UZrl9ev6xgO0OESMQsCgUxI5kV+/nHsdAFdj5pOeQS6EpzJf4S4FOVbQTtglKSxZ1AeRBJEdHQChM0m5iPZfBI76bMbeYfN/oI8joA/Ys9feledTqWkEPus4FrRqtlTiXGgLerx0dAaDAWBepJ9oKdyI6OgDUoZSRoYh3O8veU1N16D0D+8dHQA+0sAhbJIYBT0pZiPkIS7Q2LKnozzHK0kgLBAUw0NGI5ER0dAfOJO1lrmpSrKd8h2qwajvQV0j6FsTZyEpzgbzH3v0jo6AMUgCrVtGNxWIUqepSjmyFkg2FtPP2jo6AR92AmanRKqct4W8iR5wYZSQpgkANYdHfifOOjoBf8A4qvgn0jyOjo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6700" y="-2324100"/>
            <a:ext cx="677227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upload.wikimedia.org/wikipedia/commons/f/fa/Cheshire_Regiment_trench_Somme_1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537"/>
            <a:ext cx="7924800" cy="60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mrdball.edublogs.org/files/2011/07/MH-nature-of-trench-warfare-13ccgr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"/>
            <a:ext cx="9559925" cy="56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Kind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sections “Poison From the Sky” and “The World War 1 Battlefield” starting on p. 783</a:t>
            </a:r>
          </a:p>
          <a:p>
            <a:r>
              <a:rPr lang="en-US" dirty="0" smtClean="0">
                <a:hlinkClick r:id="rId2"/>
              </a:rPr>
              <a:t>Interactive</a:t>
            </a:r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Battles on the Western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429001"/>
          </a:xfrm>
        </p:spPr>
        <p:txBody>
          <a:bodyPr>
            <a:noAutofit/>
          </a:bodyPr>
          <a:lstStyle/>
          <a:p>
            <a:r>
              <a:rPr lang="en-US" sz="2000" dirty="0" smtClean="0"/>
              <a:t>Italian Front</a:t>
            </a:r>
          </a:p>
          <a:p>
            <a:pPr lvl="1"/>
            <a:r>
              <a:rPr lang="en-US" sz="2000" dirty="0" smtClean="0"/>
              <a:t>Italy joins Allied Powers 1915</a:t>
            </a:r>
          </a:p>
          <a:p>
            <a:pPr lvl="1"/>
            <a:r>
              <a:rPr lang="en-US" sz="2000" dirty="0" smtClean="0"/>
              <a:t>Fights Austria-Hungary</a:t>
            </a:r>
          </a:p>
          <a:p>
            <a:pPr lvl="1"/>
            <a:r>
              <a:rPr lang="en-US" sz="2000" dirty="0" smtClean="0"/>
              <a:t>Makes little progress</a:t>
            </a:r>
          </a:p>
          <a:p>
            <a:r>
              <a:rPr lang="en-US" sz="2000" dirty="0" smtClean="0"/>
              <a:t>Battle of Verdun</a:t>
            </a:r>
          </a:p>
          <a:p>
            <a:pPr lvl="1"/>
            <a:r>
              <a:rPr lang="en-US" sz="2000" dirty="0" smtClean="0"/>
              <a:t>Germans attack important French fortress</a:t>
            </a:r>
          </a:p>
          <a:p>
            <a:pPr lvl="1"/>
            <a:r>
              <a:rPr lang="en-US" sz="2000" dirty="0" smtClean="0"/>
              <a:t>Purpose to kill as many French as possible</a:t>
            </a:r>
          </a:p>
          <a:p>
            <a:pPr lvl="1"/>
            <a:r>
              <a:rPr lang="en-US" sz="2000" dirty="0" smtClean="0"/>
              <a:t>Lasted 10 months</a:t>
            </a:r>
          </a:p>
          <a:p>
            <a:pPr lvl="1"/>
            <a:r>
              <a:rPr lang="en-US" sz="2000" dirty="0" smtClean="0"/>
              <a:t>550,000 French casualties, 434,000 German casualties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69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Analyze the causes, major events, important people, and effects of the war</a:t>
            </a:r>
          </a:p>
          <a:p>
            <a:r>
              <a:rPr lang="en-US" dirty="0" smtClean="0"/>
              <a:t>Understand how new technologies affected the war</a:t>
            </a:r>
          </a:p>
          <a:p>
            <a:r>
              <a:rPr lang="en-US" dirty="0" smtClean="0"/>
              <a:t>Evaluate the decision of the United States to enter the war</a:t>
            </a:r>
          </a:p>
          <a:p>
            <a:r>
              <a:rPr lang="en-US" dirty="0" smtClean="0"/>
              <a:t>Analyze the causes and effects of Russia’s Bolshevik Revolution</a:t>
            </a:r>
          </a:p>
          <a:p>
            <a:r>
              <a:rPr lang="en-US" dirty="0" smtClean="0"/>
              <a:t>Identify how post-war agreements helped shape today’s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42900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Battle of the Somme</a:t>
            </a:r>
          </a:p>
          <a:p>
            <a:pPr lvl="1"/>
            <a:r>
              <a:rPr lang="en-US" sz="2400" dirty="0" smtClean="0"/>
              <a:t>British attack Germans at Somme River to divert Germans from Verdun</a:t>
            </a:r>
          </a:p>
          <a:p>
            <a:pPr lvl="1"/>
            <a:r>
              <a:rPr lang="en-US" sz="2400" dirty="0" smtClean="0"/>
              <a:t>Casualties:  420,000 British, 200,000 French, 500,000 German</a:t>
            </a:r>
          </a:p>
          <a:p>
            <a:pPr lvl="1"/>
            <a:r>
              <a:rPr lang="en-US" sz="2400" dirty="0" smtClean="0"/>
              <a:t>Stalemate</a:t>
            </a:r>
          </a:p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Battle of Ypres</a:t>
            </a:r>
          </a:p>
          <a:p>
            <a:pPr lvl="1"/>
            <a:r>
              <a:rPr lang="en-US" sz="2400" dirty="0" smtClean="0"/>
              <a:t>British attack Germans near Ypres, Belgium</a:t>
            </a:r>
          </a:p>
          <a:p>
            <a:pPr lvl="1"/>
            <a:r>
              <a:rPr lang="en-US" sz="2400" dirty="0" smtClean="0"/>
              <a:t>Over 200,000 casualties each side</a:t>
            </a:r>
          </a:p>
          <a:p>
            <a:pPr lvl="1"/>
            <a:r>
              <a:rPr lang="en-US" sz="2400" dirty="0" smtClean="0"/>
              <a:t>Stalemate</a:t>
            </a:r>
          </a:p>
          <a:p>
            <a:pPr marL="5143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3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78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581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hlinkClick r:id="rId2" action="ppaction://hlinksldjump"/>
              </a:rPr>
              <a:t>Ottoman Empire </a:t>
            </a:r>
            <a:r>
              <a:rPr lang="en-US" sz="2000" dirty="0" smtClean="0"/>
              <a:t>joins the Central Powers</a:t>
            </a:r>
          </a:p>
          <a:p>
            <a:pPr lvl="1"/>
            <a:r>
              <a:rPr lang="en-US" sz="2000" dirty="0" smtClean="0"/>
              <a:t>Controlled sea passage </a:t>
            </a:r>
            <a:r>
              <a:rPr lang="en-US" sz="2000" dirty="0" err="1" smtClean="0"/>
              <a:t>Dardenelles</a:t>
            </a:r>
            <a:endParaRPr lang="en-US" sz="2000" dirty="0" smtClean="0"/>
          </a:p>
          <a:p>
            <a:pPr lvl="2"/>
            <a:r>
              <a:rPr lang="en-US" sz="2000" dirty="0" smtClean="0"/>
              <a:t>Connected Russia to other Allied Powers</a:t>
            </a:r>
          </a:p>
          <a:p>
            <a:pPr lvl="1"/>
            <a:r>
              <a:rPr lang="en-US" sz="2000" dirty="0" smtClean="0"/>
              <a:t>Allies launch Gallipoli Campaign to get control of </a:t>
            </a:r>
            <a:r>
              <a:rPr lang="en-US" sz="2000" dirty="0" err="1" smtClean="0"/>
              <a:t>Dardenelles</a:t>
            </a:r>
            <a:endParaRPr lang="en-US" sz="2000" dirty="0" smtClean="0"/>
          </a:p>
          <a:p>
            <a:pPr lvl="2"/>
            <a:r>
              <a:rPr lang="en-US" sz="2000" dirty="0" smtClean="0"/>
              <a:t>200,000 Allied casualties</a:t>
            </a:r>
          </a:p>
          <a:p>
            <a:pPr lvl="2"/>
            <a:r>
              <a:rPr lang="en-US" sz="2000" dirty="0" smtClean="0"/>
              <a:t>Failed</a:t>
            </a:r>
          </a:p>
          <a:p>
            <a:pPr lvl="1"/>
            <a:r>
              <a:rPr lang="en-US" sz="2000" dirty="0" smtClean="0"/>
              <a:t>Arabian Peninsula rebels</a:t>
            </a:r>
          </a:p>
          <a:p>
            <a:pPr lvl="2"/>
            <a:r>
              <a:rPr lang="en-US" sz="2000" dirty="0" smtClean="0"/>
              <a:t>Arabs overthrow  Ottoman rule with help from British officer T.E. Lawrence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4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Ottoman Empire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52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Armenian Massacre</a:t>
            </a:r>
          </a:p>
          <a:p>
            <a:pPr lvl="1"/>
            <a:r>
              <a:rPr lang="en-US" sz="2000" dirty="0" smtClean="0"/>
              <a:t>Russians attack Caucasus Mountains in Ottoman Empire</a:t>
            </a:r>
          </a:p>
          <a:p>
            <a:pPr lvl="1"/>
            <a:r>
              <a:rPr lang="en-US" sz="2000" dirty="0" smtClean="0"/>
              <a:t>Armenian Christians in the area accused of aiding Russians</a:t>
            </a:r>
          </a:p>
          <a:p>
            <a:pPr lvl="1"/>
            <a:r>
              <a:rPr lang="en-US" sz="2000" dirty="0" smtClean="0"/>
              <a:t>Ottoman leaders force Armenians to leave</a:t>
            </a:r>
          </a:p>
          <a:p>
            <a:pPr lvl="1"/>
            <a:r>
              <a:rPr lang="en-US" sz="2000" dirty="0" smtClean="0"/>
              <a:t>600,000 Armenians, 1/3 of population, die from violence and starvation</a:t>
            </a:r>
          </a:p>
          <a:p>
            <a:pPr lvl="1"/>
            <a:r>
              <a:rPr lang="en-US" sz="2000" dirty="0" smtClean="0">
                <a:hlinkClick r:id="rId2"/>
              </a:rPr>
              <a:t>U of M fact sheet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89" y="609600"/>
            <a:ext cx="9319231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657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  <p:pic>
        <p:nvPicPr>
          <p:cNvPr id="2050" name="Picture 2" descr="http://www.thepeoplesvoice.org/TPV3/media/blogs/blog/7/armenian_genocide_turkey_l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35405" cy="58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Japan</a:t>
            </a:r>
          </a:p>
          <a:p>
            <a:pPr lvl="1"/>
            <a:r>
              <a:rPr lang="en-US" sz="2000" dirty="0" smtClean="0"/>
              <a:t>Alliance with Great Britain</a:t>
            </a:r>
          </a:p>
          <a:p>
            <a:pPr lvl="1"/>
            <a:r>
              <a:rPr lang="en-US" sz="2000" dirty="0" smtClean="0"/>
              <a:t>Captures German colonies in China and Pacific</a:t>
            </a:r>
          </a:p>
          <a:p>
            <a:r>
              <a:rPr lang="en-US" sz="2400" dirty="0" smtClean="0"/>
              <a:t>Africa</a:t>
            </a:r>
          </a:p>
          <a:p>
            <a:pPr lvl="1"/>
            <a:r>
              <a:rPr lang="en-US" sz="2000" dirty="0" smtClean="0"/>
              <a:t>British and French troops attack German colonies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99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 on the home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i="1" dirty="0" smtClean="0"/>
              <a:t>Total War: </a:t>
            </a:r>
            <a:r>
              <a:rPr lang="en-US" sz="2000" dirty="0" smtClean="0"/>
              <a:t>Using all of society’s resources to win the war</a:t>
            </a:r>
          </a:p>
          <a:p>
            <a:pPr lvl="1"/>
            <a:r>
              <a:rPr lang="en-US" sz="2000" dirty="0" smtClean="0"/>
              <a:t>Governments take more control</a:t>
            </a:r>
          </a:p>
          <a:p>
            <a:pPr lvl="1"/>
            <a:r>
              <a:rPr lang="en-US" sz="2000" dirty="0" smtClean="0"/>
              <a:t>Factories produce military equipment</a:t>
            </a:r>
          </a:p>
          <a:p>
            <a:pPr lvl="1"/>
            <a:r>
              <a:rPr lang="en-US" sz="2000" dirty="0" smtClean="0"/>
              <a:t>People ration food and supplies for military use</a:t>
            </a:r>
          </a:p>
          <a:p>
            <a:pPr lvl="1"/>
            <a:r>
              <a:rPr lang="en-US" sz="2000" dirty="0" smtClean="0"/>
              <a:t>Government uses censorship and propaganda to influence people to support the war</a:t>
            </a:r>
          </a:p>
          <a:p>
            <a:pPr lvl="1"/>
            <a:r>
              <a:rPr lang="en-US" sz="2000" dirty="0" smtClean="0"/>
              <a:t>More women enter the work force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06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u.s.</a:t>
            </a:r>
            <a:r>
              <a:rPr lang="en-US" dirty="0" smtClean="0"/>
              <a:t> and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Stayed neutral early on</a:t>
            </a:r>
          </a:p>
          <a:p>
            <a:pPr lvl="1"/>
            <a:r>
              <a:rPr lang="en-US" dirty="0" smtClean="0"/>
              <a:t>President Woodrow Wilson runs re-election campaign on the slogan “he kept us out of war.”</a:t>
            </a:r>
          </a:p>
          <a:p>
            <a:r>
              <a:rPr lang="en-US" dirty="0" smtClean="0"/>
              <a:t>German U-Boats attack any ship carrying goods to Great Britain, including American ones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8" y="3886200"/>
            <a:ext cx="382058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0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U.s.</a:t>
            </a:r>
            <a:r>
              <a:rPr lang="en-US" dirty="0" smtClean="0"/>
              <a:t>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352801"/>
          </a:xfrm>
        </p:spPr>
        <p:txBody>
          <a:bodyPr>
            <a:noAutofit/>
          </a:bodyPr>
          <a:lstStyle/>
          <a:p>
            <a:r>
              <a:rPr lang="en-US" sz="2000" dirty="0" smtClean="0"/>
              <a:t>Lusitania</a:t>
            </a:r>
          </a:p>
          <a:p>
            <a:pPr lvl="1"/>
            <a:r>
              <a:rPr lang="en-US" sz="2000" dirty="0" smtClean="0"/>
              <a:t>British passenger ship sunk by U-Boat, May 1915</a:t>
            </a:r>
          </a:p>
          <a:p>
            <a:pPr lvl="1"/>
            <a:r>
              <a:rPr lang="en-US" sz="2000" dirty="0" smtClean="0"/>
              <a:t>1,200 die, including 128 Americans</a:t>
            </a:r>
          </a:p>
          <a:p>
            <a:pPr lvl="1"/>
            <a:r>
              <a:rPr lang="en-US" sz="2000" dirty="0" smtClean="0"/>
              <a:t>Ship was carrying weapons</a:t>
            </a:r>
          </a:p>
          <a:p>
            <a:r>
              <a:rPr lang="en-US" sz="2000" dirty="0" smtClean="0"/>
              <a:t>Zimmermann Note</a:t>
            </a:r>
          </a:p>
          <a:p>
            <a:pPr lvl="1"/>
            <a:r>
              <a:rPr lang="en-US" sz="2000" dirty="0" smtClean="0"/>
              <a:t>Germans try to convince Mexico to declare war on U.S. to prevent them from joining Allies in Europe</a:t>
            </a:r>
          </a:p>
          <a:p>
            <a:pPr lvl="1"/>
            <a:r>
              <a:rPr lang="en-US" sz="2000" dirty="0" smtClean="0"/>
              <a:t>Promised Mexico would regain Texas, Arizona, and New Mexico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77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Causes of World War 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95450" y="4915860"/>
            <a:ext cx="2362672" cy="1912010"/>
            <a:chOff x="2995450" y="3555814"/>
            <a:chExt cx="2362672" cy="1912010"/>
          </a:xfrm>
        </p:grpSpPr>
        <p:pic>
          <p:nvPicPr>
            <p:cNvPr id="2052" name="Picture 4" descr="C:\Users\default.Teacher_2\AppData\Local\Microsoft\Windows\Temporary Internet Files\Content.IE5\IGV0LLV5\MC90023954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450" y="3555814"/>
              <a:ext cx="2362672" cy="1912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136964" y="4272332"/>
              <a:ext cx="1805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Nationalism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800" y="3276600"/>
            <a:ext cx="2788310" cy="1997219"/>
            <a:chOff x="4876800" y="3276600"/>
            <a:chExt cx="2788310" cy="1997219"/>
          </a:xfrm>
        </p:grpSpPr>
        <p:pic>
          <p:nvPicPr>
            <p:cNvPr id="2053" name="Picture 5" descr="C:\Users\default.Teacher_2\AppData\Local\Microsoft\Windows\Temporary Internet Files\Content.IE5\IGV0LLV5\MC90023954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276600"/>
              <a:ext cx="2467965" cy="199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379110" y="4212268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Alliances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6845" y="3630250"/>
            <a:ext cx="2178710" cy="1763137"/>
            <a:chOff x="3200400" y="4869232"/>
            <a:chExt cx="2178710" cy="1763137"/>
          </a:xfrm>
        </p:grpSpPr>
        <p:pic>
          <p:nvPicPr>
            <p:cNvPr id="2050" name="Picture 2" descr="C:\Users\default.Teacher_2\AppData\Local\Microsoft\Windows\Temporary Internet Files\Content.IE5\IGV0LLV5\MC90023954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869232"/>
              <a:ext cx="2178710" cy="176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352800" y="54102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Militarism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4511819"/>
            <a:ext cx="2620365" cy="2120550"/>
            <a:chOff x="4953000" y="4511819"/>
            <a:chExt cx="2620365" cy="2120550"/>
          </a:xfrm>
        </p:grpSpPr>
        <p:pic>
          <p:nvPicPr>
            <p:cNvPr id="2051" name="Picture 3" descr="C:\Users\default.Teacher_2\AppData\Local\Microsoft\Windows\Temporary Internet Files\Content.IE5\IGV0LLV5\MC90023954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511819"/>
              <a:ext cx="2620365" cy="212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379109" y="5410200"/>
              <a:ext cx="1965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Imperialism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61" name="Picture 13" descr="C:\Users\default.Teacher_2\AppData\Local\Microsoft\Windows\Temporary Internet Files\Content.IE5\IGV0LLV5\MP9004094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65" y="1701707"/>
            <a:ext cx="3122039" cy="208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default.Teacher_2\AppData\Local\Microsoft\Windows\Temporary Internet Files\Content.IE5\PFA07Z7Y\MM90033655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35" y="3276600"/>
            <a:ext cx="7143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5021922" y="3276600"/>
            <a:ext cx="1988478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7304" y="1862894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Spark: </a:t>
            </a:r>
            <a:r>
              <a:rPr lang="en-US" dirty="0"/>
              <a:t>Serbian </a:t>
            </a:r>
            <a:r>
              <a:rPr lang="en-US" dirty="0" err="1"/>
              <a:t>Gavrilo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 assassinates archduke of Austria-Hungary, Franz Ferdinand</a:t>
            </a:r>
          </a:p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76786" y="2438400"/>
            <a:ext cx="193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WAR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Pretend you are living in 1917, when the U.S. was deciding whether to enter the war</a:t>
            </a:r>
          </a:p>
          <a:p>
            <a:pPr marL="285750" indent="-285750"/>
            <a:r>
              <a:rPr lang="en-US" dirty="0" smtClean="0"/>
              <a:t>Write a letter to the editor of the local newspaper</a:t>
            </a:r>
          </a:p>
          <a:p>
            <a:pPr marL="285750" indent="-285750"/>
            <a:r>
              <a:rPr lang="en-US" dirty="0" smtClean="0"/>
              <a:t>Thoroughly explain why the U.S. should or should not enter the war</a:t>
            </a:r>
          </a:p>
          <a:p>
            <a:pPr marL="285750" indent="-285750"/>
            <a:r>
              <a:rPr lang="en-US" dirty="0" smtClean="0"/>
              <a:t>You will be graded on how well you defend your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The 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6400800" cy="3962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German offensive</a:t>
            </a:r>
          </a:p>
          <a:p>
            <a:pPr lvl="1"/>
            <a:r>
              <a:rPr lang="en-US" sz="2000" dirty="0"/>
              <a:t>Germans want to win it before U.S. can get there</a:t>
            </a:r>
          </a:p>
          <a:p>
            <a:pPr lvl="1"/>
            <a:r>
              <a:rPr lang="en-US" sz="2000" dirty="0" smtClean="0"/>
              <a:t>Russia withdraws from war</a:t>
            </a:r>
          </a:p>
          <a:p>
            <a:pPr lvl="1"/>
            <a:r>
              <a:rPr lang="en-US" sz="2000" dirty="0" smtClean="0"/>
              <a:t>Germans can devote all troops to Western Front</a:t>
            </a:r>
          </a:p>
          <a:p>
            <a:pPr lvl="1"/>
            <a:r>
              <a:rPr lang="en-US" sz="2000" dirty="0" smtClean="0"/>
              <a:t>Early progress: made it within 40 miles of Paris</a:t>
            </a:r>
          </a:p>
          <a:p>
            <a:pPr lvl="1"/>
            <a:r>
              <a:rPr lang="en-US" sz="2000" dirty="0" smtClean="0"/>
              <a:t>Germans lose 800,000 men in 4 months</a:t>
            </a:r>
          </a:p>
          <a:p>
            <a:r>
              <a:rPr lang="en-US" sz="2000" dirty="0" smtClean="0"/>
              <a:t>German collapse</a:t>
            </a:r>
          </a:p>
          <a:p>
            <a:pPr lvl="1"/>
            <a:r>
              <a:rPr lang="en-US" sz="2000" dirty="0" smtClean="0"/>
              <a:t>Americans arrive, turning the tide</a:t>
            </a:r>
          </a:p>
          <a:p>
            <a:pPr lvl="1"/>
            <a:r>
              <a:rPr lang="en-US" sz="2000" dirty="0" smtClean="0"/>
              <a:t>Allies stop Germans at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Battle of the Marne</a:t>
            </a:r>
          </a:p>
          <a:p>
            <a:pPr lvl="1"/>
            <a:r>
              <a:rPr lang="en-US" sz="2000" dirty="0" smtClean="0"/>
              <a:t>Go on the offensive, break through Germany’s Hindenburg Line</a:t>
            </a:r>
          </a:p>
          <a:p>
            <a:pPr marL="51435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50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difficult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Differing Allied Goals</a:t>
            </a:r>
          </a:p>
          <a:p>
            <a:pPr lvl="1"/>
            <a:r>
              <a:rPr lang="en-US" sz="1800" dirty="0" smtClean="0"/>
              <a:t>U.S. wants reduction of weapons, widespread democracy, leniency towards Central Powers</a:t>
            </a:r>
          </a:p>
          <a:p>
            <a:pPr lvl="1"/>
            <a:r>
              <a:rPr lang="en-US" sz="1800" dirty="0" smtClean="0"/>
              <a:t>France wants harsh punishment, weakening of Germany</a:t>
            </a:r>
          </a:p>
          <a:p>
            <a:pPr lvl="1"/>
            <a:r>
              <a:rPr lang="en-US" sz="1800" dirty="0" smtClean="0"/>
              <a:t>Great Britain wants to punish Germany, but to leave them strong enough to stop spread of communism</a:t>
            </a:r>
          </a:p>
          <a:p>
            <a:pPr lvl="1"/>
            <a:r>
              <a:rPr lang="en-US" sz="1800" dirty="0" smtClean="0"/>
              <a:t>Italy wants more territory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Harsh towards Germans</a:t>
            </a:r>
          </a:p>
          <a:p>
            <a:pPr lvl="1"/>
            <a:r>
              <a:rPr lang="en-US" sz="2000" dirty="0" smtClean="0"/>
              <a:t>Forced to pay for war</a:t>
            </a:r>
          </a:p>
          <a:p>
            <a:pPr lvl="1"/>
            <a:r>
              <a:rPr lang="en-US" sz="2000" dirty="0" smtClean="0"/>
              <a:t>Lost land in Europe, colonies</a:t>
            </a:r>
          </a:p>
          <a:p>
            <a:pPr lvl="1"/>
            <a:r>
              <a:rPr lang="en-US" sz="2000" dirty="0" smtClean="0"/>
              <a:t>Limited size of military</a:t>
            </a:r>
          </a:p>
          <a:p>
            <a:r>
              <a:rPr lang="en-US" sz="2000" dirty="0" smtClean="0"/>
              <a:t>Forms League of Nations</a:t>
            </a:r>
          </a:p>
          <a:p>
            <a:pPr lvl="1"/>
            <a:r>
              <a:rPr lang="en-US" sz="2000" dirty="0" smtClean="0"/>
              <a:t>Meant to encourage cooperation and keep peace</a:t>
            </a:r>
          </a:p>
          <a:p>
            <a:pPr lvl="1"/>
            <a:r>
              <a:rPr lang="en-US" sz="2000" dirty="0" smtClean="0"/>
              <a:t>President Wilson’s idea</a:t>
            </a:r>
          </a:p>
          <a:p>
            <a:pPr lvl="1"/>
            <a:r>
              <a:rPr lang="en-US" sz="2000" dirty="0" smtClean="0"/>
              <a:t>U.S. Senate refuses to join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97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Treaties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Austria-Hungary broken apart</a:t>
            </a:r>
          </a:p>
          <a:p>
            <a:pPr lvl="1"/>
            <a:r>
              <a:rPr lang="en-US" sz="2000" dirty="0" smtClean="0"/>
              <a:t>Forms nations of Austria, Hungary, Yugoslavia</a:t>
            </a:r>
            <a:r>
              <a:rPr lang="en-US" sz="2000" smtClean="0"/>
              <a:t>, </a:t>
            </a:r>
            <a:r>
              <a:rPr lang="en-US" sz="2000" smtClean="0"/>
              <a:t>Czechoslovakia</a:t>
            </a:r>
            <a:endParaRPr lang="en-US" sz="2000" dirty="0" smtClean="0"/>
          </a:p>
          <a:p>
            <a:r>
              <a:rPr lang="en-US" sz="2000" dirty="0" smtClean="0"/>
              <a:t>Ottoman Empire broken apart</a:t>
            </a:r>
          </a:p>
          <a:p>
            <a:pPr lvl="1"/>
            <a:r>
              <a:rPr lang="en-US" sz="2000" dirty="0" smtClean="0"/>
              <a:t>Middle East lands turned into mandates-controlled by France and Britain</a:t>
            </a:r>
          </a:p>
          <a:p>
            <a:pPr lvl="1"/>
            <a:r>
              <a:rPr lang="en-US" sz="2000" dirty="0" smtClean="0"/>
              <a:t>Zionist movement (Jewish country) grows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50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7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1000"/>
            <a:ext cx="9456446" cy="587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00800" cy="4267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Human costs</a:t>
            </a:r>
          </a:p>
          <a:p>
            <a:pPr lvl="1"/>
            <a:r>
              <a:rPr lang="en-US" sz="2000" dirty="0" smtClean="0"/>
              <a:t>9 million soldiers dead, many more wounded</a:t>
            </a:r>
          </a:p>
          <a:p>
            <a:r>
              <a:rPr lang="en-US" sz="2000" dirty="0" smtClean="0"/>
              <a:t>Economic costs</a:t>
            </a:r>
          </a:p>
          <a:p>
            <a:pPr lvl="1"/>
            <a:r>
              <a:rPr lang="en-US" sz="2000" dirty="0" smtClean="0"/>
              <a:t>Most of Europe’s economy devastated</a:t>
            </a:r>
          </a:p>
          <a:p>
            <a:pPr lvl="1"/>
            <a:r>
              <a:rPr lang="en-US" sz="2000" dirty="0" smtClean="0"/>
              <a:t>U.S., Japan gain strength</a:t>
            </a:r>
          </a:p>
          <a:p>
            <a:r>
              <a:rPr lang="en-US" sz="2000" dirty="0" smtClean="0"/>
              <a:t>Political changes</a:t>
            </a:r>
          </a:p>
          <a:p>
            <a:pPr lvl="1"/>
            <a:r>
              <a:rPr lang="en-US" sz="2000" dirty="0" smtClean="0"/>
              <a:t>Caused unrest and revolutions in several countries, including Russia</a:t>
            </a:r>
          </a:p>
          <a:p>
            <a:r>
              <a:rPr lang="en-US" sz="2000" dirty="0" smtClean="0"/>
              <a:t>Unrest in colonies</a:t>
            </a:r>
          </a:p>
          <a:p>
            <a:pPr lvl="1"/>
            <a:r>
              <a:rPr lang="en-US" sz="2000" dirty="0" smtClean="0"/>
              <a:t>Colonists who fought hoped for independence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47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Russian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981200"/>
            <a:ext cx="60960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the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highly stratified society</a:t>
            </a:r>
          </a:p>
          <a:p>
            <a:pPr lvl="1"/>
            <a:r>
              <a:rPr lang="en-US" sz="2200" dirty="0" smtClean="0"/>
              <a:t>Peasants denied education, land ownership rights, etc.</a:t>
            </a:r>
          </a:p>
          <a:p>
            <a:r>
              <a:rPr lang="en-US" sz="2400" dirty="0" smtClean="0"/>
              <a:t>Led by Czar Nicholas II</a:t>
            </a:r>
          </a:p>
          <a:p>
            <a:r>
              <a:rPr lang="en-US" sz="2400" dirty="0" smtClean="0"/>
              <a:t>Famine, WWI cause people to lose faith in Czar</a:t>
            </a:r>
          </a:p>
        </p:txBody>
      </p:sp>
    </p:spTree>
    <p:extLst>
      <p:ext uri="{BB962C8B-B14F-4D97-AF65-F5344CB8AC3E}">
        <p14:creationId xmlns:p14="http://schemas.microsoft.com/office/powerpoint/2010/main" val="15388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Rasputin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905000"/>
            <a:ext cx="2590800" cy="352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worsleyschool.net/socialarts/rasputin/cou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56" y="2209800"/>
            <a:ext cx="2972944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upload.wikimedia.org/wikipedia/commons/thumb/f/f8/%D0%93%D1%80%D0%B8%D0%B3%D0%BE%D1%80%D0%B8%D0%B9_%D0%A0%D0%B0%D1%81%D0%BF%D1%83%D1%82%D0%B8%D0%BD_(1914-1916)b.jpg/220px-%D0%93%D1%80%D0%B8%D0%B3%D0%BE%D1%80%D0%B8%D0%B9_%D0%A0%D0%B0%D1%81%D0%BF%D1%83%D1%82%D0%B8%D0%BD_(1914-1916)b.jpg"/>
          <p:cNvSpPr>
            <a:spLocks noChangeAspect="1" noChangeArrowheads="1"/>
          </p:cNvSpPr>
          <p:nvPr/>
        </p:nvSpPr>
        <p:spPr bwMode="auto">
          <a:xfrm>
            <a:off x="155575" y="-1333500"/>
            <a:ext cx="209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upload.wikimedia.org/wikipedia/commons/thumb/f/f8/%D0%93%D1%80%D0%B8%D0%B3%D0%BE%D1%80%D0%B8%D0%B9_%D0%A0%D0%B0%D1%81%D0%BF%D1%83%D1%82%D0%B8%D0%BD_(1914-1916)b.jpg/220px-%D0%93%D1%80%D0%B8%D0%B3%D0%BE%D1%80%D0%B8%D0%B9_%D0%A0%D0%B0%D1%81%D0%BF%D1%83%D1%82%D0%B8%D0%BD_(1914-1916)b.jpg"/>
          <p:cNvSpPr>
            <a:spLocks noChangeAspect="1" noChangeArrowheads="1"/>
          </p:cNvSpPr>
          <p:nvPr/>
        </p:nvSpPr>
        <p:spPr bwMode="auto">
          <a:xfrm>
            <a:off x="307975" y="-1181100"/>
            <a:ext cx="209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905000"/>
            <a:ext cx="287054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Conditions right for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</a:p>
          <a:p>
            <a:pPr lvl="1"/>
            <a:r>
              <a:rPr lang="en-US" sz="2000" dirty="0" smtClean="0"/>
              <a:t>People felt loyalty to their country or culture</a:t>
            </a:r>
          </a:p>
          <a:p>
            <a:pPr lvl="1"/>
            <a:r>
              <a:rPr lang="en-US" sz="2000" dirty="0" smtClean="0"/>
              <a:t>Ethnic groups wanted to break free from the rule of empires</a:t>
            </a:r>
          </a:p>
          <a:p>
            <a:pPr lvl="1"/>
            <a:r>
              <a:rPr lang="en-US" sz="2000" dirty="0" smtClean="0"/>
              <a:t>Germany, Italy unify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February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March 1917</a:t>
            </a:r>
          </a:p>
          <a:p>
            <a:r>
              <a:rPr lang="en-US" sz="2400" dirty="0" smtClean="0"/>
              <a:t>Protestors take to the streets</a:t>
            </a:r>
          </a:p>
          <a:p>
            <a:r>
              <a:rPr lang="en-US" sz="2400" dirty="0" smtClean="0"/>
              <a:t>Soldiers refuse orders to shoot them</a:t>
            </a:r>
          </a:p>
          <a:p>
            <a:r>
              <a:rPr lang="en-US" sz="2400" dirty="0" smtClean="0"/>
              <a:t>Duma (legislature) refuses orders to disband</a:t>
            </a:r>
          </a:p>
          <a:p>
            <a:r>
              <a:rPr lang="en-US" sz="2400" dirty="0" smtClean="0"/>
              <a:t>Nicholas is forced to step down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5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Provisional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Led by </a:t>
            </a:r>
            <a:r>
              <a:rPr lang="en-US" sz="2400" dirty="0" err="1" smtClean="0"/>
              <a:t>Aleksandr</a:t>
            </a:r>
            <a:r>
              <a:rPr lang="en-US" sz="2400" dirty="0" smtClean="0"/>
              <a:t> Kerensky</a:t>
            </a:r>
          </a:p>
          <a:p>
            <a:r>
              <a:rPr lang="en-US" sz="2400" dirty="0" smtClean="0"/>
              <a:t>Continued fighting in WWI</a:t>
            </a:r>
          </a:p>
          <a:p>
            <a:r>
              <a:rPr lang="en-US" sz="2400" dirty="0" smtClean="0"/>
              <a:t>Many soldiers mutiny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32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Bolshevik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52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Communists led by Vladimir Lenin storm government buildings and take control</a:t>
            </a:r>
          </a:p>
          <a:p>
            <a:r>
              <a:rPr lang="en-US" sz="2400" dirty="0" smtClean="0"/>
              <a:t>Lenin establishes communist state</a:t>
            </a:r>
          </a:p>
          <a:p>
            <a:pPr lvl="1"/>
            <a:r>
              <a:rPr lang="en-US" sz="2200" dirty="0" smtClean="0"/>
              <a:t>Abolishes private land ownership</a:t>
            </a:r>
          </a:p>
          <a:p>
            <a:pPr lvl="1"/>
            <a:r>
              <a:rPr lang="en-US" sz="2200" dirty="0" smtClean="0"/>
              <a:t>Seized factories and gave control to the workers</a:t>
            </a:r>
          </a:p>
          <a:p>
            <a:r>
              <a:rPr lang="en-US" sz="2400" dirty="0" smtClean="0"/>
              <a:t>Pull out of WWI</a:t>
            </a:r>
            <a:endParaRPr lang="en-US" sz="2400" dirty="0"/>
          </a:p>
        </p:txBody>
      </p:sp>
      <p:pic>
        <p:nvPicPr>
          <p:cNvPr id="1026" name="Picture 2" descr="http://1.bp.blogspot.com/-s1KOe5Nz7_Q/T4Ra7dBdr_I/AAAAAAAAAU8/J83YjE9g0as/s1600/le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184807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705600" cy="304800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Opponents of Bolsheviks unite to form “White Army”</a:t>
            </a:r>
          </a:p>
          <a:p>
            <a:r>
              <a:rPr lang="en-US" sz="2400" dirty="0" smtClean="0"/>
              <a:t>United States, France send troops to help White Army</a:t>
            </a:r>
          </a:p>
          <a:p>
            <a:r>
              <a:rPr lang="en-US" sz="2400" dirty="0" smtClean="0"/>
              <a:t>Fighting lasts three years and kills millions due to famine and fighting</a:t>
            </a:r>
          </a:p>
          <a:p>
            <a:r>
              <a:rPr lang="en-US" sz="2400" dirty="0" smtClean="0"/>
              <a:t>Bolsheviks win</a:t>
            </a:r>
          </a:p>
          <a:p>
            <a:r>
              <a:rPr lang="en-US" sz="2400" dirty="0" smtClean="0"/>
              <a:t>Country and economy in ruins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85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natoli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" y="381000"/>
            <a:ext cx="8867013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natolia: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06712"/>
            <a:ext cx="8690964" cy="60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arm1.static.flickr.com/174/483374921_a0e78cce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-76200"/>
            <a:ext cx="8763000" cy="750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6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eachers.ausd.net/socialsci/map-Europe-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62930"/>
            <a:ext cx="8391525" cy="71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Imperialism</a:t>
            </a:r>
          </a:p>
          <a:p>
            <a:pPr lvl="1"/>
            <a:r>
              <a:rPr lang="en-US" sz="2000" dirty="0" smtClean="0"/>
              <a:t>Increased rivalry between empires</a:t>
            </a:r>
          </a:p>
          <a:p>
            <a:r>
              <a:rPr lang="en-US" sz="2000" dirty="0" smtClean="0"/>
              <a:t>Militarism</a:t>
            </a:r>
          </a:p>
          <a:p>
            <a:pPr lvl="1"/>
            <a:r>
              <a:rPr lang="en-US" sz="2000" dirty="0" smtClean="0"/>
              <a:t>Arms race</a:t>
            </a:r>
          </a:p>
          <a:p>
            <a:r>
              <a:rPr lang="en-US" sz="2000" dirty="0" smtClean="0"/>
              <a:t>Alliances</a:t>
            </a:r>
          </a:p>
          <a:p>
            <a:pPr lvl="1"/>
            <a:r>
              <a:rPr lang="en-US" sz="2000" dirty="0" smtClean="0"/>
              <a:t>Triple Alliance:  Germany, Austria-Hungary, Italy</a:t>
            </a:r>
          </a:p>
          <a:p>
            <a:pPr lvl="1"/>
            <a:r>
              <a:rPr lang="en-US" sz="2000" dirty="0" smtClean="0"/>
              <a:t>Triple Entente: France, Russia, Great Britain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9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brokenworld.wikispaces.com/file/view/triple_alliance.jpg/30499593/triple_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76200"/>
            <a:ext cx="8610600" cy="662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048001"/>
          </a:xfrm>
        </p:spPr>
        <p:txBody>
          <a:bodyPr>
            <a:noAutofit/>
          </a:bodyPr>
          <a:lstStyle/>
          <a:p>
            <a:r>
              <a:rPr lang="en-US" sz="2000" dirty="0" smtClean="0"/>
              <a:t>Serbian </a:t>
            </a:r>
            <a:r>
              <a:rPr lang="en-US" sz="2000" dirty="0" err="1" smtClean="0"/>
              <a:t>Gavrilo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</a:t>
            </a:r>
            <a:r>
              <a:rPr lang="en-US" sz="2000" dirty="0" smtClean="0"/>
              <a:t> assassinates archduke of Austria-Hungary, Franz Ferdinand</a:t>
            </a:r>
          </a:p>
          <a:p>
            <a:r>
              <a:rPr lang="en-US" sz="2000" dirty="0" smtClean="0"/>
              <a:t>Austria-Hungary declares war on Serbia</a:t>
            </a:r>
          </a:p>
          <a:p>
            <a:r>
              <a:rPr lang="en-US" sz="2000" dirty="0" smtClean="0"/>
              <a:t>Russia moves to defend Serbia as promised</a:t>
            </a:r>
          </a:p>
          <a:p>
            <a:r>
              <a:rPr lang="en-US" sz="2000" dirty="0" smtClean="0"/>
              <a:t>Germany declares war on Russia, then France</a:t>
            </a:r>
          </a:p>
          <a:p>
            <a:r>
              <a:rPr lang="en-US" sz="2000" dirty="0" smtClean="0"/>
              <a:t>Germany attacks neutral Belgium to get to France</a:t>
            </a:r>
          </a:p>
          <a:p>
            <a:r>
              <a:rPr lang="en-US" sz="2000" dirty="0" smtClean="0"/>
              <a:t>Great Britain declares war on Germany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46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5309</TotalTime>
  <Words>1080</Words>
  <Application>Microsoft Office PowerPoint</Application>
  <PresentationFormat>On-screen Show (4:3)</PresentationFormat>
  <Paragraphs>197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Couture</vt:lpstr>
      <vt:lpstr>World war I</vt:lpstr>
      <vt:lpstr>Unit objectives</vt:lpstr>
      <vt:lpstr>Causes of World War I</vt:lpstr>
      <vt:lpstr>Conditions right for war</vt:lpstr>
      <vt:lpstr>PowerPoint Presentation</vt:lpstr>
      <vt:lpstr>PowerPoint Presentation</vt:lpstr>
      <vt:lpstr>Conditions Cont.</vt:lpstr>
      <vt:lpstr>PowerPoint Presentation</vt:lpstr>
      <vt:lpstr>The spark</vt:lpstr>
      <vt:lpstr>PowerPoint Presentation</vt:lpstr>
      <vt:lpstr>Early battles (1914)</vt:lpstr>
      <vt:lpstr>Trench warfare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new Kind of war</vt:lpstr>
      <vt:lpstr>Battles on the Western Front</vt:lpstr>
      <vt:lpstr>Battles cont.</vt:lpstr>
      <vt:lpstr>PowerPoint Presentation</vt:lpstr>
      <vt:lpstr>War Around the World</vt:lpstr>
      <vt:lpstr>Ottoman Empire cont.</vt:lpstr>
      <vt:lpstr>PowerPoint Presentation</vt:lpstr>
      <vt:lpstr>PowerPoint Presentation</vt:lpstr>
      <vt:lpstr>Other fighting</vt:lpstr>
      <vt:lpstr>War on the home front</vt:lpstr>
      <vt:lpstr>The u.s. and WWI</vt:lpstr>
      <vt:lpstr>U.s. cont.</vt:lpstr>
      <vt:lpstr>Assignment</vt:lpstr>
      <vt:lpstr>The end of the war</vt:lpstr>
      <vt:lpstr>A difficult peace</vt:lpstr>
      <vt:lpstr>The Treaty of Versailles</vt:lpstr>
      <vt:lpstr>Other Treaties</vt:lpstr>
      <vt:lpstr>PowerPoint Presentation</vt:lpstr>
      <vt:lpstr>Costs of the War</vt:lpstr>
      <vt:lpstr>The Russian Revolution</vt:lpstr>
      <vt:lpstr>Before the Revolution</vt:lpstr>
      <vt:lpstr>Rasputin</vt:lpstr>
      <vt:lpstr>The February Revolution</vt:lpstr>
      <vt:lpstr>The Provisional Government</vt:lpstr>
      <vt:lpstr>The Bolshevik Revolution</vt:lpstr>
      <vt:lpstr>Civil War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user</dc:creator>
  <cp:lastModifiedBy>Windows User</cp:lastModifiedBy>
  <cp:revision>76</cp:revision>
  <dcterms:created xsi:type="dcterms:W3CDTF">2011-03-07T19:43:07Z</dcterms:created>
  <dcterms:modified xsi:type="dcterms:W3CDTF">2014-03-18T14:33:14Z</dcterms:modified>
</cp:coreProperties>
</file>